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01F5F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01F5F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9275" y="5944933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85711" y="5939015"/>
            <a:ext cx="3651885" cy="919480"/>
          </a:xfrm>
          <a:custGeom>
            <a:avLst/>
            <a:gdLst/>
            <a:ahLst/>
            <a:cxn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5784350"/>
            <a:ext cx="3371845" cy="1073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201168" y="361188"/>
            <a:ext cx="6766559" cy="845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01F5F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9275" y="5944933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85711" y="5939015"/>
            <a:ext cx="3651885" cy="919480"/>
          </a:xfrm>
          <a:custGeom>
            <a:avLst/>
            <a:gdLst/>
            <a:ahLst/>
            <a:cxn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5784350"/>
            <a:ext cx="3371845" cy="1073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14272" y="1344421"/>
            <a:ext cx="6315455" cy="524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01F5F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4855" y="2758059"/>
            <a:ext cx="7854289" cy="1478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53347" y="6429192"/>
            <a:ext cx="197484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6.pn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3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4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0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0.png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5.pn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6.pn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7.png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8.pn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9.pn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7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7576" y="4953000"/>
            <a:ext cx="7456805" cy="488315"/>
          </a:xfrm>
          <a:custGeom>
            <a:avLst/>
            <a:gdLst/>
            <a:ahLst/>
            <a:cxnLst/>
            <a:rect l="l" t="t" r="r" b="b"/>
            <a:pathLst>
              <a:path w="7456805" h="488314">
                <a:moveTo>
                  <a:pt x="7456424" y="0"/>
                </a:moveTo>
                <a:lnTo>
                  <a:pt x="0" y="289941"/>
                </a:lnTo>
                <a:lnTo>
                  <a:pt x="7456424" y="488188"/>
                </a:lnTo>
                <a:lnTo>
                  <a:pt x="7456424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347" y="5237734"/>
            <a:ext cx="9032875" cy="788670"/>
          </a:xfrm>
          <a:custGeom>
            <a:avLst/>
            <a:gdLst/>
            <a:ahLst/>
            <a:cxnLst/>
            <a:rect l="l" t="t" r="r" b="b"/>
            <a:pathLst>
              <a:path w="9032875" h="788670">
                <a:moveTo>
                  <a:pt x="9032652" y="0"/>
                </a:moveTo>
                <a:lnTo>
                  <a:pt x="0" y="0"/>
                </a:lnTo>
                <a:lnTo>
                  <a:pt x="9032652" y="788669"/>
                </a:lnTo>
                <a:lnTo>
                  <a:pt x="9032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4998718"/>
            <a:ext cx="9144000" cy="185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991888"/>
            <a:ext cx="9144000" cy="802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1480" y="2546604"/>
            <a:ext cx="7836408" cy="891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93191" y="3437508"/>
            <a:ext cx="4110354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5">
                <a:solidFill>
                  <a:srgbClr val="464646"/>
                </a:solidFill>
                <a:latin typeface="Lucida Sans Unicode"/>
                <a:cs typeface="Lucida Sans Unicode"/>
              </a:rPr>
              <a:t>CSC212: Data</a:t>
            </a:r>
            <a:r>
              <a:rPr dirty="0" sz="2700" spc="-50">
                <a:solidFill>
                  <a:srgbClr val="464646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>
                <a:solidFill>
                  <a:srgbClr val="464646"/>
                </a:solidFill>
                <a:latin typeface="Lucida Sans Unicode"/>
                <a:cs typeface="Lucida Sans Unicode"/>
              </a:rPr>
              <a:t>Structures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712774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87170"/>
            <a:ext cx="6557645" cy="4408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 marR="3710304" indent="-256540">
              <a:lnSpc>
                <a:spcPts val="182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700">
                <a:latin typeface="SimSun"/>
                <a:cs typeface="SimSun"/>
              </a:rPr>
              <a:t>BSTNode &lt;T&gt;</a:t>
            </a:r>
            <a:r>
              <a:rPr dirty="0" sz="1700" spc="-4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int</a:t>
            </a:r>
            <a:r>
              <a:rPr dirty="0" sz="1700" spc="-5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key;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ts val="1705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T</a:t>
            </a:r>
            <a:r>
              <a:rPr dirty="0" sz="1700" spc="-9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data;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ts val="1935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 spc="-5">
                <a:latin typeface="SimSun"/>
                <a:cs typeface="SimSun"/>
              </a:rPr>
              <a:t>BSTNode&lt;T&gt; </a:t>
            </a:r>
            <a:r>
              <a:rPr dirty="0" sz="1700">
                <a:latin typeface="SimSun"/>
                <a:cs typeface="SimSun"/>
              </a:rPr>
              <a:t>left,</a:t>
            </a:r>
            <a:r>
              <a:rPr dirty="0" sz="1700" spc="-6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right;</a:t>
            </a:r>
            <a:endParaRPr sz="1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268605" marR="1962150">
              <a:lnSpc>
                <a:spcPts val="1820"/>
              </a:lnSpc>
              <a:spcBef>
                <a:spcPts val="5"/>
              </a:spcBef>
            </a:pP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/** Creates a new instance of BSTNode</a:t>
            </a:r>
            <a:r>
              <a:rPr dirty="0" sz="17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*/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BSTNode(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700">
                <a:latin typeface="SimSun"/>
                <a:cs typeface="SimSun"/>
              </a:rPr>
              <a:t>k, T val)</a:t>
            </a:r>
            <a:r>
              <a:rPr dirty="0" sz="1700" spc="-7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817244">
              <a:lnSpc>
                <a:spcPts val="1700"/>
              </a:lnSpc>
            </a:pPr>
            <a:r>
              <a:rPr dirty="0" sz="1700">
                <a:latin typeface="SimSun"/>
                <a:cs typeface="SimSun"/>
              </a:rPr>
              <a:t>key =</a:t>
            </a:r>
            <a:r>
              <a:rPr dirty="0" sz="1700" spc="-114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k;</a:t>
            </a:r>
            <a:endParaRPr sz="1700">
              <a:latin typeface="SimSun"/>
              <a:cs typeface="SimSun"/>
            </a:endParaRPr>
          </a:p>
          <a:p>
            <a:pPr marL="817244">
              <a:lnSpc>
                <a:spcPts val="1830"/>
              </a:lnSpc>
            </a:pPr>
            <a:r>
              <a:rPr dirty="0" sz="1700">
                <a:latin typeface="SimSun"/>
                <a:cs typeface="SimSun"/>
              </a:rPr>
              <a:t>data =</a:t>
            </a:r>
            <a:r>
              <a:rPr dirty="0" sz="1700" spc="-11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val;</a:t>
            </a:r>
            <a:endParaRPr sz="1700">
              <a:latin typeface="SimSun"/>
              <a:cs typeface="SimSun"/>
            </a:endParaRPr>
          </a:p>
          <a:p>
            <a:pPr marL="817244">
              <a:lnSpc>
                <a:spcPts val="1825"/>
              </a:lnSpc>
            </a:pPr>
            <a:r>
              <a:rPr dirty="0" sz="1700" spc="-5">
                <a:latin typeface="SimSun"/>
                <a:cs typeface="SimSun"/>
              </a:rPr>
              <a:t>left </a:t>
            </a:r>
            <a:r>
              <a:rPr dirty="0" sz="1700">
                <a:latin typeface="SimSun"/>
                <a:cs typeface="SimSun"/>
              </a:rPr>
              <a:t>= </a:t>
            </a:r>
            <a:r>
              <a:rPr dirty="0" sz="1700" spc="-5">
                <a:latin typeface="SimSun"/>
                <a:cs typeface="SimSun"/>
              </a:rPr>
              <a:t>right </a:t>
            </a:r>
            <a:r>
              <a:rPr dirty="0" sz="1700">
                <a:latin typeface="SimSun"/>
                <a:cs typeface="SimSun"/>
              </a:rPr>
              <a:t>=</a:t>
            </a:r>
            <a:r>
              <a:rPr dirty="0" sz="1700" spc="-85"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 spc="5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ts val="193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817244" marR="5080" indent="-548640">
              <a:lnSpc>
                <a:spcPts val="1820"/>
              </a:lnSpc>
              <a:spcBef>
                <a:spcPts val="5"/>
              </a:spcBef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BSTNode(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700">
                <a:latin typeface="SimSun"/>
                <a:cs typeface="SimSun"/>
              </a:rPr>
              <a:t>k, T val, BSTNode&lt;T&gt; l, BSTNode&lt;T&gt; r)</a:t>
            </a:r>
            <a:r>
              <a:rPr dirty="0" sz="1700" spc="-10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  key =</a:t>
            </a:r>
            <a:r>
              <a:rPr dirty="0" sz="1700" spc="-114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k;</a:t>
            </a:r>
            <a:endParaRPr sz="1700">
              <a:latin typeface="SimSun"/>
              <a:cs typeface="SimSun"/>
            </a:endParaRPr>
          </a:p>
          <a:p>
            <a:pPr marL="817244" marR="4544060">
              <a:lnSpc>
                <a:spcPts val="1820"/>
              </a:lnSpc>
              <a:spcBef>
                <a:spcPts val="15"/>
              </a:spcBef>
            </a:pPr>
            <a:r>
              <a:rPr dirty="0" sz="1700">
                <a:latin typeface="SimSun"/>
                <a:cs typeface="SimSun"/>
              </a:rPr>
              <a:t>data =</a:t>
            </a:r>
            <a:r>
              <a:rPr dirty="0" sz="1700" spc="-11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val;  left =</a:t>
            </a:r>
            <a:r>
              <a:rPr dirty="0" sz="1700" spc="-114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l;</a:t>
            </a:r>
            <a:endParaRPr sz="1700">
              <a:latin typeface="SimSun"/>
              <a:cs typeface="SimSun"/>
            </a:endParaRPr>
          </a:p>
          <a:p>
            <a:pPr marL="817244">
              <a:lnSpc>
                <a:spcPts val="1700"/>
              </a:lnSpc>
            </a:pPr>
            <a:r>
              <a:rPr dirty="0" sz="1700">
                <a:latin typeface="SimSun"/>
                <a:cs typeface="SimSun"/>
              </a:rPr>
              <a:t>right =</a:t>
            </a:r>
            <a:r>
              <a:rPr dirty="0" sz="1700" spc="-11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r;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ts val="183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93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8242" y="284403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42531" y="30330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656321" y="286727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04835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10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2225">
              <a:lnSpc>
                <a:spcPts val="1500"/>
              </a:lnSpc>
            </a:pP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new BSTNode&lt;T&gt;(k,</a:t>
            </a:r>
            <a:r>
              <a:rPr dirty="0" sz="13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8242" y="284403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42531" y="30330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866001" y="2932176"/>
            <a:ext cx="314960" cy="668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455"/>
              </a:spcBef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80681" y="358051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56321" y="286727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04835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(empty())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8242" y="284403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42531" y="30330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866001" y="2932176"/>
            <a:ext cx="314960" cy="668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455"/>
              </a:spcBef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80681" y="358051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56321" y="286727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04835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(k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&lt;</a:t>
            </a:r>
            <a:r>
              <a:rPr dirty="0" sz="1300" spc="-9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8242" y="284403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42531" y="30330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866001" y="2932176"/>
            <a:ext cx="314960" cy="668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455"/>
              </a:spcBef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80681" y="358051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56321" y="286727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04835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current.right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0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8242" y="284403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42531" y="30330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866001" y="2932176"/>
            <a:ext cx="314960" cy="668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455"/>
              </a:spcBef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80681" y="358051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656321" y="286727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04835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8344" y="359435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866001" y="2932176"/>
            <a:ext cx="314960" cy="682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algn="ctr" marL="94615">
              <a:lnSpc>
                <a:spcPct val="100000"/>
              </a:lnSpc>
              <a:spcBef>
                <a:spcPts val="1455"/>
              </a:spcBef>
            </a:pPr>
            <a:r>
              <a:rPr dirty="0" sz="1200" spc="-30">
                <a:latin typeface="Lucida Sans Unicode"/>
                <a:cs typeface="Lucida Sans Unicode"/>
              </a:rPr>
              <a:t>P</a:t>
            </a:r>
            <a:r>
              <a:rPr dirty="0" baseline="-4629" sz="1800" spc="-44">
                <a:latin typeface="Lucida Sans Unicode"/>
                <a:cs typeface="Lucida Sans Unicode"/>
              </a:rPr>
              <a:t>C</a:t>
            </a:r>
            <a:endParaRPr baseline="-4629"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80681" y="358051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656321" y="286727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04835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4055" y="3405504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78344" y="359435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4055" y="3405504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78344" y="359435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BSTNode&lt;T&gt; p,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3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8344" y="359435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29755" y="3377819"/>
            <a:ext cx="24574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5">
                <a:latin typeface="Lucida Sans Unicode"/>
                <a:cs typeface="Lucida Sans Unicode"/>
              </a:rPr>
              <a:t>Q</a:t>
            </a:r>
            <a:r>
              <a:rPr dirty="0" baseline="-9259" sz="1800">
                <a:latin typeface="Lucida Sans Unicode"/>
                <a:cs typeface="Lucida Sans Unicode"/>
              </a:rPr>
              <a:t>C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78395" y="35667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8344" y="359435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29755" y="3377819"/>
            <a:ext cx="24574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5">
                <a:latin typeface="Lucida Sans Unicode"/>
                <a:cs typeface="Lucida Sans Unicode"/>
              </a:rPr>
              <a:t>Q</a:t>
            </a:r>
            <a:r>
              <a:rPr dirty="0" baseline="-9259" sz="1800">
                <a:latin typeface="Lucida Sans Unicode"/>
                <a:cs typeface="Lucida Sans Unicode"/>
              </a:rPr>
              <a:t>C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78395" y="35667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87170"/>
            <a:ext cx="4167504" cy="4408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 marR="1190625" indent="-256540">
              <a:lnSpc>
                <a:spcPts val="182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700">
                <a:latin typeface="SimSun"/>
                <a:cs typeface="SimSun"/>
              </a:rPr>
              <a:t>BST &lt;T&gt; {  BSTNode&lt;T&gt; root,</a:t>
            </a:r>
            <a:r>
              <a:rPr dirty="0" sz="1700" spc="-10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current;</a:t>
            </a:r>
            <a:endParaRPr sz="1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268605">
              <a:lnSpc>
                <a:spcPts val="1930"/>
              </a:lnSpc>
            </a:pP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/** Creates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a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new instance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of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r>
              <a:rPr dirty="0" sz="1700" spc="-6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*/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ts val="183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BST()</a:t>
            </a:r>
            <a:r>
              <a:rPr dirty="0" sz="1700" spc="-10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817244">
              <a:lnSpc>
                <a:spcPts val="1830"/>
              </a:lnSpc>
            </a:pPr>
            <a:r>
              <a:rPr dirty="0" sz="1700">
                <a:latin typeface="SimSun"/>
                <a:cs typeface="SimSun"/>
              </a:rPr>
              <a:t>root = current =</a:t>
            </a:r>
            <a:r>
              <a:rPr dirty="0" sz="1700" spc="-100">
                <a:latin typeface="SimSun"/>
                <a:cs typeface="SimSun"/>
              </a:rPr>
              <a:t>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ts val="193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68605">
              <a:lnSpc>
                <a:spcPts val="1935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700">
                <a:latin typeface="SimSun"/>
                <a:cs typeface="SimSun"/>
              </a:rPr>
              <a:t>empty()</a:t>
            </a:r>
            <a:r>
              <a:rPr dirty="0" sz="1700" spc="-4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817244">
              <a:lnSpc>
                <a:spcPts val="1825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700">
                <a:latin typeface="SimSun"/>
                <a:cs typeface="SimSun"/>
              </a:rPr>
              <a:t>root ==</a:t>
            </a:r>
            <a:r>
              <a:rPr dirty="0" sz="1700" spc="-90"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 spc="5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ts val="193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817244" marR="1385570" indent="-548640">
              <a:lnSpc>
                <a:spcPts val="1820"/>
              </a:lnSpc>
              <a:spcBef>
                <a:spcPts val="5"/>
              </a:spcBef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700">
                <a:latin typeface="SimSun"/>
                <a:cs typeface="SimSun"/>
              </a:rPr>
              <a:t>full()</a:t>
            </a:r>
            <a:r>
              <a:rPr dirty="0" sz="1700" spc="-5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7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700" spc="5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ts val="181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817244" marR="1170940" indent="-548640">
              <a:lnSpc>
                <a:spcPts val="1839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T retrieve () {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700" spc="-7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current.data;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ts val="1795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2225">
              <a:lnSpc>
                <a:spcPts val="1500"/>
              </a:lnSpc>
            </a:pP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new BSTNode&lt;T&gt;(k,</a:t>
            </a:r>
            <a:r>
              <a:rPr dirty="0" sz="13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8344" y="359435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445122" y="3390900"/>
            <a:ext cx="314960" cy="681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  <a:p>
            <a:pPr marL="182245">
              <a:lnSpc>
                <a:spcPct val="100000"/>
              </a:lnSpc>
              <a:spcBef>
                <a:spcPts val="1565"/>
              </a:spcBef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28510" y="405269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29755" y="3377819"/>
            <a:ext cx="24574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5">
                <a:latin typeface="Lucida Sans Unicode"/>
                <a:cs typeface="Lucida Sans Unicode"/>
              </a:rPr>
              <a:t>Q</a:t>
            </a:r>
            <a:r>
              <a:rPr dirty="0" baseline="-9259" sz="1800">
                <a:latin typeface="Lucida Sans Unicode"/>
                <a:cs typeface="Lucida Sans Unicode"/>
              </a:rPr>
              <a:t>C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78395" y="35667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11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(empty())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8344" y="359435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445122" y="3390900"/>
            <a:ext cx="314960" cy="681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  <a:p>
            <a:pPr marL="182245">
              <a:lnSpc>
                <a:spcPct val="100000"/>
              </a:lnSpc>
              <a:spcBef>
                <a:spcPts val="1565"/>
              </a:spcBef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28510" y="405269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29755" y="3377819"/>
            <a:ext cx="24574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5">
                <a:latin typeface="Lucida Sans Unicode"/>
                <a:cs typeface="Lucida Sans Unicode"/>
              </a:rPr>
              <a:t>Q</a:t>
            </a:r>
            <a:r>
              <a:rPr dirty="0" baseline="-9259" sz="1800">
                <a:latin typeface="Lucida Sans Unicode"/>
                <a:cs typeface="Lucida Sans Unicode"/>
              </a:rPr>
              <a:t>C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78395" y="35667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(k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&lt;</a:t>
            </a:r>
            <a:r>
              <a:rPr dirty="0" sz="1300" spc="-9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8344" y="359435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445122" y="3390900"/>
            <a:ext cx="314960" cy="681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  <a:p>
            <a:pPr marL="182245">
              <a:lnSpc>
                <a:spcPct val="100000"/>
              </a:lnSpc>
              <a:spcBef>
                <a:spcPts val="1565"/>
              </a:spcBef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28510" y="405269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29755" y="3377819"/>
            <a:ext cx="24574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5">
                <a:latin typeface="Lucida Sans Unicode"/>
                <a:cs typeface="Lucida Sans Unicode"/>
              </a:rPr>
              <a:t>Q</a:t>
            </a:r>
            <a:r>
              <a:rPr dirty="0" baseline="-9259" sz="1800">
                <a:latin typeface="Lucida Sans Unicode"/>
                <a:cs typeface="Lucida Sans Unicode"/>
              </a:rPr>
              <a:t>C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78395" y="35667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current.left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78344" y="359435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445122" y="3390900"/>
            <a:ext cx="314960" cy="681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  <a:p>
            <a:pPr marL="182245">
              <a:lnSpc>
                <a:spcPct val="100000"/>
              </a:lnSpc>
              <a:spcBef>
                <a:spcPts val="1565"/>
              </a:spcBef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28510" y="405269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929755" y="3377819"/>
            <a:ext cx="24574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5">
                <a:latin typeface="Lucida Sans Unicode"/>
                <a:cs typeface="Lucida Sans Unicode"/>
              </a:rPr>
              <a:t>Q</a:t>
            </a:r>
            <a:r>
              <a:rPr dirty="0" baseline="-9259" sz="1800">
                <a:latin typeface="Lucida Sans Unicode"/>
                <a:cs typeface="Lucida Sans Unicode"/>
              </a:rPr>
              <a:t>C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78395" y="35667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42531" y="405815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445122" y="3390900"/>
            <a:ext cx="314960" cy="687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  <a:p>
            <a:pPr marL="75565">
              <a:lnSpc>
                <a:spcPct val="100000"/>
              </a:lnSpc>
              <a:spcBef>
                <a:spcPts val="1605"/>
              </a:spcBef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baseline="2314" sz="1800">
                <a:latin typeface="Lucida Sans Unicode"/>
                <a:cs typeface="Lucida Sans Unicode"/>
              </a:rPr>
              <a:t>P</a:t>
            </a:r>
            <a:endParaRPr baseline="2314"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28510" y="405269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929755" y="3377819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78395" y="35667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8242" y="3869435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42531" y="405815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#5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8242" y="3869435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42531" y="405815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BSTNode&lt;T&gt; p,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3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#5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42531" y="405815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08242" y="3869435"/>
            <a:ext cx="26479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14">
                <a:latin typeface="Lucida Sans Unicode"/>
                <a:cs typeface="Lucida Sans Unicode"/>
              </a:rPr>
              <a:t>C</a:t>
            </a:r>
            <a:r>
              <a:rPr dirty="0" baseline="2314" sz="1800">
                <a:latin typeface="Lucida Sans Unicode"/>
                <a:cs typeface="Lucida Sans Unicode"/>
              </a:rPr>
              <a:t>Q</a:t>
            </a:r>
            <a:endParaRPr baseline="2314"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77786" y="40518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#5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42531" y="405815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08242" y="3869435"/>
            <a:ext cx="26479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14">
                <a:latin typeface="Lucida Sans Unicode"/>
                <a:cs typeface="Lucida Sans Unicode"/>
              </a:rPr>
              <a:t>C</a:t>
            </a:r>
            <a:r>
              <a:rPr dirty="0" baseline="2314" sz="1800">
                <a:latin typeface="Lucida Sans Unicode"/>
                <a:cs typeface="Lucida Sans Unicode"/>
              </a:rPr>
              <a:t>Q</a:t>
            </a:r>
            <a:endParaRPr baseline="2314"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77786" y="40518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#5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7714" y="2859023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1877" y="30478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628892" y="386308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677786" y="40518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87170"/>
            <a:ext cx="2981325" cy="459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ts val="182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700">
                <a:latin typeface="SimSun"/>
                <a:cs typeface="SimSun"/>
              </a:rPr>
              <a:t>BST &lt;T&gt; {  BSTNode&lt;T&gt; root,</a:t>
            </a:r>
            <a:r>
              <a:rPr dirty="0" sz="1700" spc="-10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current;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2153030"/>
            <a:ext cx="3910965" cy="955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0"/>
              </a:lnSpc>
            </a:pP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/** Creates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a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new instance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of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r>
              <a:rPr dirty="0" sz="1700" spc="-6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*/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830"/>
              </a:lnSpc>
            </a:pPr>
            <a:r>
              <a:rPr dirty="0" sz="1700" b="1">
                <a:solidFill>
                  <a:srgbClr val="FF0000"/>
                </a:solidFill>
                <a:latin typeface="SimSun"/>
                <a:cs typeface="SimSun"/>
              </a:rPr>
              <a:t>public BST()</a:t>
            </a:r>
            <a:r>
              <a:rPr dirty="0" sz="1700" spc="-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700" spc="-5" b="1">
                <a:solidFill>
                  <a:srgbClr val="FF0000"/>
                </a:solidFill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560705">
              <a:lnSpc>
                <a:spcPts val="1830"/>
              </a:lnSpc>
            </a:pPr>
            <a:r>
              <a:rPr dirty="0" sz="1700" b="1">
                <a:solidFill>
                  <a:srgbClr val="FF0000"/>
                </a:solidFill>
                <a:latin typeface="SimSun"/>
                <a:cs typeface="SimSun"/>
              </a:rPr>
              <a:t>root </a:t>
            </a:r>
            <a:r>
              <a:rPr dirty="0" sz="1700" spc="-5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1700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700" spc="-5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1700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930"/>
              </a:lnSpc>
            </a:pPr>
            <a:r>
              <a:rPr dirty="0" sz="1700" spc="-5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3314319"/>
            <a:ext cx="2749550" cy="2581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5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700">
                <a:latin typeface="SimSun"/>
                <a:cs typeface="SimSun"/>
              </a:rPr>
              <a:t>empty()</a:t>
            </a:r>
            <a:r>
              <a:rPr dirty="0" sz="1700" spc="-4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560705">
              <a:lnSpc>
                <a:spcPts val="1825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700">
                <a:latin typeface="SimSun"/>
                <a:cs typeface="SimSun"/>
              </a:rPr>
              <a:t>root ==</a:t>
            </a:r>
            <a:r>
              <a:rPr dirty="0" sz="1700" spc="-90"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 spc="5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93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560705" marR="223520" indent="-548640">
              <a:lnSpc>
                <a:spcPts val="1820"/>
              </a:lnSpc>
              <a:spcBef>
                <a:spcPts val="5"/>
              </a:spcBef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700">
                <a:latin typeface="SimSun"/>
                <a:cs typeface="SimSun"/>
              </a:rPr>
              <a:t>full()</a:t>
            </a:r>
            <a:r>
              <a:rPr dirty="0" sz="1700" spc="-5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7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700" spc="5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81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560705" marR="9525" indent="-548640">
              <a:lnSpc>
                <a:spcPts val="1839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T retrieve () {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700" spc="-7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current.data;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795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89166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33793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0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0519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19061" y="2018665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2225">
              <a:lnSpc>
                <a:spcPts val="1500"/>
              </a:lnSpc>
            </a:pP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new BSTNode&lt;T&gt;(k,</a:t>
            </a:r>
            <a:r>
              <a:rPr dirty="0" sz="13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#5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7714" y="2859023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1877" y="30478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193151" y="3233673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06358" y="34226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28892" y="386308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77786" y="40518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12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(empty())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#5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7714" y="2859023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1877" y="30478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193151" y="3233673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06358" y="34226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28892" y="386308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77786" y="40518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(k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&lt;</a:t>
            </a:r>
            <a:r>
              <a:rPr dirty="0" sz="1300" spc="-9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#5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7714" y="2859023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1877" y="30478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193151" y="3233673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06358" y="34226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28892" y="386308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77786" y="40518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current.right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0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#5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7714" y="2859023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1877" y="30478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193151" y="3233673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06358" y="34226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628892" y="386308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77786" y="40518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#5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17840" y="34291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083677" y="3240023"/>
            <a:ext cx="21971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30">
                <a:latin typeface="Lucida Sans Unicode"/>
                <a:cs typeface="Lucida Sans Unicode"/>
              </a:rPr>
              <a:t>C</a:t>
            </a:r>
            <a:r>
              <a:rPr dirty="0" baseline="2314" sz="1800">
                <a:latin typeface="Lucida Sans Unicode"/>
                <a:cs typeface="Lucida Sans Unicode"/>
              </a:rPr>
              <a:t>P</a:t>
            </a:r>
            <a:endParaRPr baseline="2314"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206358" y="34226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628892" y="386308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77786" y="40518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#5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83677" y="3240023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17840" y="34291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#6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83677" y="3240023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17840" y="34291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BSTNode&lt;T&gt; p,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3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#6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17840" y="34291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83677" y="3240023"/>
            <a:ext cx="25907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70">
                <a:latin typeface="Lucida Sans Unicode"/>
                <a:cs typeface="Lucida Sans Unicode"/>
              </a:rPr>
              <a:t>C</a:t>
            </a:r>
            <a:r>
              <a:rPr dirty="0" baseline="2314" sz="1800">
                <a:latin typeface="Lucida Sans Unicode"/>
                <a:cs typeface="Lucida Sans Unicode"/>
              </a:rPr>
              <a:t>Q</a:t>
            </a:r>
            <a:endParaRPr baseline="2314"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246998" y="34227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#6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17840" y="34291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83677" y="3240023"/>
            <a:ext cx="259079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70">
                <a:latin typeface="Lucida Sans Unicode"/>
                <a:cs typeface="Lucida Sans Unicode"/>
              </a:rPr>
              <a:t>C</a:t>
            </a:r>
            <a:r>
              <a:rPr dirty="0" baseline="2314" sz="1800">
                <a:latin typeface="Lucida Sans Unicode"/>
                <a:cs typeface="Lucida Sans Unicode"/>
              </a:rPr>
              <a:t>Q</a:t>
            </a:r>
            <a:endParaRPr baseline="2314"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246998" y="34227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#6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7038" y="286727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61581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198611" y="323392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246998" y="34227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87170"/>
            <a:ext cx="2981325" cy="459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ts val="182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700">
                <a:latin typeface="SimSun"/>
                <a:cs typeface="SimSun"/>
              </a:rPr>
              <a:t>BST &lt;T&gt; {  BSTNode&lt;T&gt; root,</a:t>
            </a:r>
            <a:r>
              <a:rPr dirty="0" sz="1700" spc="-10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current;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2153030"/>
            <a:ext cx="3910965" cy="955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0"/>
              </a:lnSpc>
            </a:pP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/** Creates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a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new instance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of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r>
              <a:rPr dirty="0" sz="1700" spc="-6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*/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83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BST()</a:t>
            </a:r>
            <a:r>
              <a:rPr dirty="0" sz="1700" spc="-10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560705">
              <a:lnSpc>
                <a:spcPts val="1830"/>
              </a:lnSpc>
            </a:pPr>
            <a:r>
              <a:rPr dirty="0" sz="1700">
                <a:latin typeface="SimSun"/>
                <a:cs typeface="SimSun"/>
              </a:rPr>
              <a:t>root = current =</a:t>
            </a:r>
            <a:r>
              <a:rPr dirty="0" sz="1700" spc="-100">
                <a:latin typeface="SimSun"/>
                <a:cs typeface="SimSun"/>
              </a:rPr>
              <a:t>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93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3314319"/>
            <a:ext cx="2764790" cy="722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5"/>
              </a:lnSpc>
            </a:pPr>
            <a:r>
              <a:rPr dirty="0" sz="1700" b="1">
                <a:solidFill>
                  <a:srgbClr val="FF0000"/>
                </a:solidFill>
                <a:latin typeface="SimSun"/>
                <a:cs typeface="SimSun"/>
              </a:rPr>
              <a:t>public boolean empty()</a:t>
            </a:r>
            <a:r>
              <a:rPr dirty="0" sz="1700" spc="-1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700" spc="-5" b="1">
                <a:solidFill>
                  <a:srgbClr val="FF0000"/>
                </a:solidFill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560705">
              <a:lnSpc>
                <a:spcPts val="1825"/>
              </a:lnSpc>
            </a:pPr>
            <a:r>
              <a:rPr dirty="0" sz="1700" b="1">
                <a:solidFill>
                  <a:srgbClr val="FF0000"/>
                </a:solidFill>
                <a:latin typeface="SimSun"/>
                <a:cs typeface="SimSun"/>
              </a:rPr>
              <a:t>return root </a:t>
            </a:r>
            <a:r>
              <a:rPr dirty="0" sz="1700" spc="-5" b="1">
                <a:solidFill>
                  <a:srgbClr val="FF0000"/>
                </a:solidFill>
                <a:latin typeface="SimSun"/>
                <a:cs typeface="SimSun"/>
              </a:rPr>
              <a:t>==</a:t>
            </a:r>
            <a:r>
              <a:rPr dirty="0" sz="1700" spc="-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930"/>
              </a:lnSpc>
            </a:pPr>
            <a:r>
              <a:rPr dirty="0" sz="1700" spc="-5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273677"/>
            <a:ext cx="2531110" cy="693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82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700">
                <a:latin typeface="SimSun"/>
                <a:cs typeface="SimSun"/>
              </a:rPr>
              <a:t>full()</a:t>
            </a:r>
            <a:r>
              <a:rPr dirty="0" sz="1700" spc="-5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7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700" spc="5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81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200141"/>
            <a:ext cx="2745105" cy="695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839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T retrieve () {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700" spc="-7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current.data;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795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89166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33793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0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0519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18934" y="3819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18934" y="3819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62698" y="388620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66534" y="54201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5"/>
                </a:lnTo>
                <a:lnTo>
                  <a:pt x="100793" y="39043"/>
                </a:lnTo>
                <a:lnTo>
                  <a:pt x="66960" y="66955"/>
                </a:lnTo>
                <a:lnTo>
                  <a:pt x="39045" y="100784"/>
                </a:lnTo>
                <a:lnTo>
                  <a:pt x="17966" y="139608"/>
                </a:lnTo>
                <a:lnTo>
                  <a:pt x="4644" y="182507"/>
                </a:lnTo>
                <a:lnTo>
                  <a:pt x="0" y="228561"/>
                </a:lnTo>
                <a:lnTo>
                  <a:pt x="4644" y="274632"/>
                </a:lnTo>
                <a:lnTo>
                  <a:pt x="17966" y="317542"/>
                </a:lnTo>
                <a:lnTo>
                  <a:pt x="39045" y="356373"/>
                </a:lnTo>
                <a:lnTo>
                  <a:pt x="66960" y="390205"/>
                </a:lnTo>
                <a:lnTo>
                  <a:pt x="100793" y="418120"/>
                </a:lnTo>
                <a:lnTo>
                  <a:pt x="139624" y="439197"/>
                </a:lnTo>
                <a:lnTo>
                  <a:pt x="182533" y="452517"/>
                </a:lnTo>
                <a:lnTo>
                  <a:pt x="228600" y="457161"/>
                </a:lnTo>
                <a:lnTo>
                  <a:pt x="274666" y="452517"/>
                </a:lnTo>
                <a:lnTo>
                  <a:pt x="317575" y="439197"/>
                </a:lnTo>
                <a:lnTo>
                  <a:pt x="356406" y="418120"/>
                </a:lnTo>
                <a:lnTo>
                  <a:pt x="390239" y="390205"/>
                </a:lnTo>
                <a:lnTo>
                  <a:pt x="418154" y="356373"/>
                </a:lnTo>
                <a:lnTo>
                  <a:pt x="439233" y="317542"/>
                </a:lnTo>
                <a:lnTo>
                  <a:pt x="452555" y="274632"/>
                </a:lnTo>
                <a:lnTo>
                  <a:pt x="457200" y="228561"/>
                </a:lnTo>
                <a:lnTo>
                  <a:pt x="452555" y="182507"/>
                </a:lnTo>
                <a:lnTo>
                  <a:pt x="439233" y="139608"/>
                </a:lnTo>
                <a:lnTo>
                  <a:pt x="418154" y="100784"/>
                </a:lnTo>
                <a:lnTo>
                  <a:pt x="390239" y="66955"/>
                </a:lnTo>
                <a:lnTo>
                  <a:pt x="356406" y="39043"/>
                </a:lnTo>
                <a:lnTo>
                  <a:pt x="317575" y="17965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66534" y="54201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61"/>
                </a:moveTo>
                <a:lnTo>
                  <a:pt x="4644" y="182507"/>
                </a:lnTo>
                <a:lnTo>
                  <a:pt x="17966" y="139608"/>
                </a:lnTo>
                <a:lnTo>
                  <a:pt x="39045" y="100784"/>
                </a:lnTo>
                <a:lnTo>
                  <a:pt x="66960" y="66955"/>
                </a:lnTo>
                <a:lnTo>
                  <a:pt x="100793" y="39043"/>
                </a:lnTo>
                <a:lnTo>
                  <a:pt x="139624" y="17965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5"/>
                </a:lnTo>
                <a:lnTo>
                  <a:pt x="356406" y="39043"/>
                </a:lnTo>
                <a:lnTo>
                  <a:pt x="390239" y="66955"/>
                </a:lnTo>
                <a:lnTo>
                  <a:pt x="418154" y="100784"/>
                </a:lnTo>
                <a:lnTo>
                  <a:pt x="439233" y="139608"/>
                </a:lnTo>
                <a:lnTo>
                  <a:pt x="452555" y="182507"/>
                </a:lnTo>
                <a:lnTo>
                  <a:pt x="457200" y="228561"/>
                </a:lnTo>
                <a:lnTo>
                  <a:pt x="452555" y="274632"/>
                </a:lnTo>
                <a:lnTo>
                  <a:pt x="439233" y="317542"/>
                </a:lnTo>
                <a:lnTo>
                  <a:pt x="418154" y="356373"/>
                </a:lnTo>
                <a:lnTo>
                  <a:pt x="390239" y="390205"/>
                </a:lnTo>
                <a:lnTo>
                  <a:pt x="356406" y="418120"/>
                </a:lnTo>
                <a:lnTo>
                  <a:pt x="317575" y="439197"/>
                </a:lnTo>
                <a:lnTo>
                  <a:pt x="274666" y="452517"/>
                </a:lnTo>
                <a:lnTo>
                  <a:pt x="228600" y="457161"/>
                </a:lnTo>
                <a:lnTo>
                  <a:pt x="182533" y="452517"/>
                </a:lnTo>
                <a:lnTo>
                  <a:pt x="139624" y="439197"/>
                </a:lnTo>
                <a:lnTo>
                  <a:pt x="100793" y="418120"/>
                </a:lnTo>
                <a:lnTo>
                  <a:pt x="66960" y="390205"/>
                </a:lnTo>
                <a:lnTo>
                  <a:pt x="39045" y="356373"/>
                </a:lnTo>
                <a:lnTo>
                  <a:pt x="17966" y="317542"/>
                </a:lnTo>
                <a:lnTo>
                  <a:pt x="4644" y="274632"/>
                </a:lnTo>
                <a:lnTo>
                  <a:pt x="0" y="22856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710298" y="548670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52134" y="54201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5"/>
                </a:lnTo>
                <a:lnTo>
                  <a:pt x="100793" y="39043"/>
                </a:lnTo>
                <a:lnTo>
                  <a:pt x="66960" y="66955"/>
                </a:lnTo>
                <a:lnTo>
                  <a:pt x="39045" y="100784"/>
                </a:lnTo>
                <a:lnTo>
                  <a:pt x="17966" y="139608"/>
                </a:lnTo>
                <a:lnTo>
                  <a:pt x="4644" y="182507"/>
                </a:lnTo>
                <a:lnTo>
                  <a:pt x="0" y="228561"/>
                </a:lnTo>
                <a:lnTo>
                  <a:pt x="4644" y="274632"/>
                </a:lnTo>
                <a:lnTo>
                  <a:pt x="17966" y="317542"/>
                </a:lnTo>
                <a:lnTo>
                  <a:pt x="39045" y="356373"/>
                </a:lnTo>
                <a:lnTo>
                  <a:pt x="66960" y="390205"/>
                </a:lnTo>
                <a:lnTo>
                  <a:pt x="100793" y="418120"/>
                </a:lnTo>
                <a:lnTo>
                  <a:pt x="139624" y="439197"/>
                </a:lnTo>
                <a:lnTo>
                  <a:pt x="182533" y="452517"/>
                </a:lnTo>
                <a:lnTo>
                  <a:pt x="228600" y="457161"/>
                </a:lnTo>
                <a:lnTo>
                  <a:pt x="274666" y="452517"/>
                </a:lnTo>
                <a:lnTo>
                  <a:pt x="317575" y="439197"/>
                </a:lnTo>
                <a:lnTo>
                  <a:pt x="356406" y="418120"/>
                </a:lnTo>
                <a:lnTo>
                  <a:pt x="390239" y="390205"/>
                </a:lnTo>
                <a:lnTo>
                  <a:pt x="418154" y="356373"/>
                </a:lnTo>
                <a:lnTo>
                  <a:pt x="439233" y="317542"/>
                </a:lnTo>
                <a:lnTo>
                  <a:pt x="452555" y="274632"/>
                </a:lnTo>
                <a:lnTo>
                  <a:pt x="457200" y="228561"/>
                </a:lnTo>
                <a:lnTo>
                  <a:pt x="452555" y="182507"/>
                </a:lnTo>
                <a:lnTo>
                  <a:pt x="439233" y="139608"/>
                </a:lnTo>
                <a:lnTo>
                  <a:pt x="418154" y="100784"/>
                </a:lnTo>
                <a:lnTo>
                  <a:pt x="390239" y="66955"/>
                </a:lnTo>
                <a:lnTo>
                  <a:pt x="356406" y="39043"/>
                </a:lnTo>
                <a:lnTo>
                  <a:pt x="317575" y="17965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52134" y="54201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61"/>
                </a:moveTo>
                <a:lnTo>
                  <a:pt x="4644" y="182507"/>
                </a:lnTo>
                <a:lnTo>
                  <a:pt x="17966" y="139608"/>
                </a:lnTo>
                <a:lnTo>
                  <a:pt x="39045" y="100784"/>
                </a:lnTo>
                <a:lnTo>
                  <a:pt x="66960" y="66955"/>
                </a:lnTo>
                <a:lnTo>
                  <a:pt x="100793" y="39043"/>
                </a:lnTo>
                <a:lnTo>
                  <a:pt x="139624" y="17965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5"/>
                </a:lnTo>
                <a:lnTo>
                  <a:pt x="356406" y="39043"/>
                </a:lnTo>
                <a:lnTo>
                  <a:pt x="390239" y="66955"/>
                </a:lnTo>
                <a:lnTo>
                  <a:pt x="418154" y="100784"/>
                </a:lnTo>
                <a:lnTo>
                  <a:pt x="439233" y="139608"/>
                </a:lnTo>
                <a:lnTo>
                  <a:pt x="452555" y="182507"/>
                </a:lnTo>
                <a:lnTo>
                  <a:pt x="457200" y="228561"/>
                </a:lnTo>
                <a:lnTo>
                  <a:pt x="452555" y="274632"/>
                </a:lnTo>
                <a:lnTo>
                  <a:pt x="439233" y="317542"/>
                </a:lnTo>
                <a:lnTo>
                  <a:pt x="418154" y="356373"/>
                </a:lnTo>
                <a:lnTo>
                  <a:pt x="390239" y="390205"/>
                </a:lnTo>
                <a:lnTo>
                  <a:pt x="356406" y="418120"/>
                </a:lnTo>
                <a:lnTo>
                  <a:pt x="317575" y="439197"/>
                </a:lnTo>
                <a:lnTo>
                  <a:pt x="274666" y="452517"/>
                </a:lnTo>
                <a:lnTo>
                  <a:pt x="228600" y="457161"/>
                </a:lnTo>
                <a:lnTo>
                  <a:pt x="182533" y="452517"/>
                </a:lnTo>
                <a:lnTo>
                  <a:pt x="139624" y="439197"/>
                </a:lnTo>
                <a:lnTo>
                  <a:pt x="100793" y="418120"/>
                </a:lnTo>
                <a:lnTo>
                  <a:pt x="66960" y="390205"/>
                </a:lnTo>
                <a:lnTo>
                  <a:pt x="39045" y="356373"/>
                </a:lnTo>
                <a:lnTo>
                  <a:pt x="17966" y="317542"/>
                </a:lnTo>
                <a:lnTo>
                  <a:pt x="4644" y="274632"/>
                </a:lnTo>
                <a:lnTo>
                  <a:pt x="0" y="22856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795898" y="548670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09334" y="4581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199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09334" y="4581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199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253098" y="46484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04734" y="4581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04734" y="4581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548753" y="46484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337934" y="4277105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533399" y="0"/>
                </a:moveTo>
                <a:lnTo>
                  <a:pt x="0" y="30480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947534" y="4277105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0"/>
                </a:moveTo>
                <a:lnTo>
                  <a:pt x="60960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80734" y="5039105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37934" y="503910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0999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852666" y="322605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07783" y="351002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536942" y="3996563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06538" y="428053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709664" y="1860931"/>
            <a:ext cx="476884" cy="897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8890">
              <a:lnSpc>
                <a:spcPct val="1575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 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u</a:t>
            </a:r>
            <a:r>
              <a:rPr dirty="0" sz="18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69405" y="6034735"/>
            <a:ext cx="54991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f</a:t>
            </a:r>
            <a:r>
              <a:rPr dirty="0" sz="1800" spc="0" b="1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z="18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se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436108" y="2996945"/>
            <a:ext cx="3096895" cy="0"/>
          </a:xfrm>
          <a:custGeom>
            <a:avLst/>
            <a:gdLst/>
            <a:ahLst/>
            <a:cxnLst/>
            <a:rect l="l" t="t" r="r" b="b"/>
            <a:pathLst>
              <a:path w="3096895" h="0">
                <a:moveTo>
                  <a:pt x="0" y="0"/>
                </a:moveTo>
                <a:lnTo>
                  <a:pt x="309638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1460">
              <a:lnSpc>
                <a:spcPts val="1500"/>
              </a:lnSpc>
            </a:pP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new BSTNode&lt;T&gt;(k,</a:t>
            </a:r>
            <a:r>
              <a:rPr dirty="0" sz="13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#6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27038" y="286727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61581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104382" y="3305555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18097" y="349465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98611" y="323392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46998" y="34227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13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079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(empty())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#6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27038" y="286727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61581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104382" y="3305555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18097" y="349465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98611" y="323392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46998" y="34227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079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(k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&lt;</a:t>
            </a:r>
            <a:r>
              <a:rPr dirty="0" sz="1300" spc="-9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#6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27038" y="286727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61581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104382" y="3305555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18097" y="349465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98611" y="323392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46998" y="34227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079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current.left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#6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27038" y="286727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61581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104382" y="3305555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18097" y="349465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10121" y="3708780"/>
            <a:ext cx="137160" cy="141605"/>
          </a:xfrm>
          <a:custGeom>
            <a:avLst/>
            <a:gdLst/>
            <a:ahLst/>
            <a:cxnLst/>
            <a:rect l="l" t="t" r="r" b="b"/>
            <a:pathLst>
              <a:path w="137160" h="141604">
                <a:moveTo>
                  <a:pt x="136778" y="0"/>
                </a:moveTo>
                <a:lnTo>
                  <a:pt x="0" y="14147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198611" y="323392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246998" y="34227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079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#6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23609" y="350113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989065" y="3312286"/>
            <a:ext cx="22542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75">
                <a:latin typeface="Lucida Sans Unicode"/>
                <a:cs typeface="Lucida Sans Unicode"/>
              </a:rPr>
              <a:t>C</a:t>
            </a:r>
            <a:r>
              <a:rPr dirty="0" baseline="2314" sz="1800">
                <a:latin typeface="Lucida Sans Unicode"/>
                <a:cs typeface="Lucida Sans Unicode"/>
              </a:rPr>
              <a:t>P</a:t>
            </a:r>
            <a:endParaRPr baseline="2314"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18097" y="349465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10121" y="3708780"/>
            <a:ext cx="137160" cy="141605"/>
          </a:xfrm>
          <a:custGeom>
            <a:avLst/>
            <a:gdLst/>
            <a:ahLst/>
            <a:cxnLst/>
            <a:rect l="l" t="t" r="r" b="b"/>
            <a:pathLst>
              <a:path w="137160" h="141604">
                <a:moveTo>
                  <a:pt x="136778" y="0"/>
                </a:moveTo>
                <a:lnTo>
                  <a:pt x="0" y="14147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8198611" y="3233928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46998" y="34227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079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#6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9065" y="3312286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23609" y="350113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10121" y="3708780"/>
            <a:ext cx="137160" cy="141605"/>
          </a:xfrm>
          <a:custGeom>
            <a:avLst/>
            <a:gdLst/>
            <a:ahLst/>
            <a:cxnLst/>
            <a:rect l="l" t="t" r="r" b="b"/>
            <a:pathLst>
              <a:path w="137160" h="141604">
                <a:moveTo>
                  <a:pt x="136778" y="0"/>
                </a:moveTo>
                <a:lnTo>
                  <a:pt x="0" y="14147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079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#7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9065" y="3312286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23609" y="350113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10121" y="3708780"/>
            <a:ext cx="137160" cy="141605"/>
          </a:xfrm>
          <a:custGeom>
            <a:avLst/>
            <a:gdLst/>
            <a:ahLst/>
            <a:cxnLst/>
            <a:rect l="l" t="t" r="r" b="b"/>
            <a:pathLst>
              <a:path w="137160" h="141604">
                <a:moveTo>
                  <a:pt x="136778" y="0"/>
                </a:moveTo>
                <a:lnTo>
                  <a:pt x="0" y="14147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BSTNode&lt;T&gt; p,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3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079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#7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23609" y="350113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10121" y="3708780"/>
            <a:ext cx="137160" cy="141605"/>
          </a:xfrm>
          <a:custGeom>
            <a:avLst/>
            <a:gdLst/>
            <a:ahLst/>
            <a:cxnLst/>
            <a:rect l="l" t="t" r="r" b="b"/>
            <a:pathLst>
              <a:path w="137160" h="141604">
                <a:moveTo>
                  <a:pt x="136778" y="0"/>
                </a:moveTo>
                <a:lnTo>
                  <a:pt x="0" y="14147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989065" y="3297301"/>
            <a:ext cx="28194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4629" sz="1800">
                <a:latin typeface="Lucida Sans Unicode"/>
                <a:cs typeface="Lucida Sans Unicode"/>
              </a:rPr>
              <a:t>C</a:t>
            </a:r>
            <a:r>
              <a:rPr dirty="0" baseline="-4629" sz="1800" spc="-337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75628" y="34862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079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#7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23609" y="350113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10121" y="3708780"/>
            <a:ext cx="137160" cy="141605"/>
          </a:xfrm>
          <a:custGeom>
            <a:avLst/>
            <a:gdLst/>
            <a:ahLst/>
            <a:cxnLst/>
            <a:rect l="l" t="t" r="r" b="b"/>
            <a:pathLst>
              <a:path w="137160" h="141604">
                <a:moveTo>
                  <a:pt x="136778" y="0"/>
                </a:moveTo>
                <a:lnTo>
                  <a:pt x="0" y="14147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989065" y="3297301"/>
            <a:ext cx="28194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4629" sz="1800">
                <a:latin typeface="Lucida Sans Unicode"/>
                <a:cs typeface="Lucida Sans Unicode"/>
              </a:rPr>
              <a:t>C</a:t>
            </a:r>
            <a:r>
              <a:rPr dirty="0" baseline="-4629" sz="1800" spc="-337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75628" y="34862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079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#7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59345" y="3382009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93635" y="357098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10121" y="3708780"/>
            <a:ext cx="137160" cy="141605"/>
          </a:xfrm>
          <a:custGeom>
            <a:avLst/>
            <a:gdLst/>
            <a:ahLst/>
            <a:cxnLst/>
            <a:rect l="l" t="t" r="r" b="b"/>
            <a:pathLst>
              <a:path w="137160" h="141604">
                <a:moveTo>
                  <a:pt x="136778" y="0"/>
                </a:moveTo>
                <a:lnTo>
                  <a:pt x="0" y="14147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126860" y="3297301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75628" y="34862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87170"/>
            <a:ext cx="2981325" cy="459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ts val="182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700">
                <a:latin typeface="SimSun"/>
                <a:cs typeface="SimSun"/>
              </a:rPr>
              <a:t>BST &lt;T&gt; {  BSTNode&lt;T&gt; root,</a:t>
            </a:r>
            <a:r>
              <a:rPr dirty="0" sz="1700" spc="-10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current;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2153030"/>
            <a:ext cx="3910965" cy="955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0"/>
              </a:lnSpc>
            </a:pP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/** Creates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a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new instance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of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r>
              <a:rPr dirty="0" sz="1700" spc="-6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700" spc="-5">
                <a:solidFill>
                  <a:srgbClr val="00AF50"/>
                </a:solidFill>
                <a:latin typeface="SimSun"/>
                <a:cs typeface="SimSun"/>
              </a:rPr>
              <a:t>*/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83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BST()</a:t>
            </a:r>
            <a:r>
              <a:rPr dirty="0" sz="1700" spc="-10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560705">
              <a:lnSpc>
                <a:spcPts val="1830"/>
              </a:lnSpc>
            </a:pPr>
            <a:r>
              <a:rPr dirty="0" sz="1700">
                <a:latin typeface="SimSun"/>
                <a:cs typeface="SimSun"/>
              </a:rPr>
              <a:t>root = current =</a:t>
            </a:r>
            <a:r>
              <a:rPr dirty="0" sz="1700" spc="-100">
                <a:latin typeface="SimSun"/>
                <a:cs typeface="SimSun"/>
              </a:rPr>
              <a:t>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93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3314319"/>
            <a:ext cx="2749550" cy="722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5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700">
                <a:latin typeface="SimSun"/>
                <a:cs typeface="SimSun"/>
              </a:rPr>
              <a:t>empty()</a:t>
            </a:r>
            <a:r>
              <a:rPr dirty="0" sz="1700" spc="-4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560705">
              <a:lnSpc>
                <a:spcPts val="1825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700">
                <a:latin typeface="SimSun"/>
                <a:cs typeface="SimSun"/>
              </a:rPr>
              <a:t>root ==</a:t>
            </a:r>
            <a:r>
              <a:rPr dirty="0" sz="1700" spc="-90"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 spc="5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93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273677"/>
            <a:ext cx="2531110" cy="693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82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700">
                <a:latin typeface="SimSun"/>
                <a:cs typeface="SimSun"/>
              </a:rPr>
              <a:t>full()</a:t>
            </a:r>
            <a:r>
              <a:rPr dirty="0" sz="1700" spc="-5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7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700" spc="5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81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200141"/>
            <a:ext cx="2764790" cy="695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839"/>
              </a:lnSpc>
            </a:pPr>
            <a:r>
              <a:rPr dirty="0" sz="1700" b="1">
                <a:solidFill>
                  <a:srgbClr val="FF0000"/>
                </a:solidFill>
                <a:latin typeface="SimSun"/>
                <a:cs typeface="SimSun"/>
              </a:rPr>
              <a:t>public </a:t>
            </a:r>
            <a:r>
              <a:rPr dirty="0" sz="1700" spc="-5" b="1">
                <a:solidFill>
                  <a:srgbClr val="FF0000"/>
                </a:solidFill>
                <a:latin typeface="SimSun"/>
                <a:cs typeface="SimSun"/>
              </a:rPr>
              <a:t>T </a:t>
            </a:r>
            <a:r>
              <a:rPr dirty="0" sz="1700" b="1">
                <a:solidFill>
                  <a:srgbClr val="FF0000"/>
                </a:solidFill>
                <a:latin typeface="SimSun"/>
                <a:cs typeface="SimSun"/>
              </a:rPr>
              <a:t>retrieve () </a:t>
            </a:r>
            <a:r>
              <a:rPr dirty="0" sz="1700" spc="-5" b="1">
                <a:solidFill>
                  <a:srgbClr val="FF0000"/>
                </a:solidFill>
                <a:latin typeface="SimSun"/>
                <a:cs typeface="SimSun"/>
              </a:rPr>
              <a:t>{  </a:t>
            </a:r>
            <a:r>
              <a:rPr dirty="0" sz="1700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7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FF0000"/>
                </a:solidFill>
                <a:latin typeface="SimSun"/>
                <a:cs typeface="SimSun"/>
              </a:rPr>
              <a:t>current.data;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1795"/>
              </a:lnSpc>
            </a:pPr>
            <a:r>
              <a:rPr dirty="0" sz="1700" spc="-5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29378" y="3724147"/>
            <a:ext cx="1155065" cy="1504950"/>
          </a:xfrm>
          <a:custGeom>
            <a:avLst/>
            <a:gdLst/>
            <a:ahLst/>
            <a:cxnLst/>
            <a:rect l="l" t="t" r="r" b="b"/>
            <a:pathLst>
              <a:path w="1155064" h="1504950">
                <a:moveTo>
                  <a:pt x="12573" y="1393316"/>
                </a:moveTo>
                <a:lnTo>
                  <a:pt x="1905" y="1399413"/>
                </a:lnTo>
                <a:lnTo>
                  <a:pt x="0" y="1406144"/>
                </a:lnTo>
                <a:lnTo>
                  <a:pt x="56134" y="1504695"/>
                </a:lnTo>
                <a:lnTo>
                  <a:pt x="69180" y="1482852"/>
                </a:lnTo>
                <a:lnTo>
                  <a:pt x="67437" y="1482852"/>
                </a:lnTo>
                <a:lnTo>
                  <a:pt x="45212" y="1482597"/>
                </a:lnTo>
                <a:lnTo>
                  <a:pt x="45338" y="1469263"/>
                </a:lnTo>
                <a:lnTo>
                  <a:pt x="46303" y="1442544"/>
                </a:lnTo>
                <a:lnTo>
                  <a:pt x="19304" y="1395221"/>
                </a:lnTo>
                <a:lnTo>
                  <a:pt x="12573" y="1393316"/>
                </a:lnTo>
                <a:close/>
              </a:path>
              <a:path w="1155064" h="1504950">
                <a:moveTo>
                  <a:pt x="46303" y="1442544"/>
                </a:moveTo>
                <a:lnTo>
                  <a:pt x="45338" y="1469263"/>
                </a:lnTo>
                <a:lnTo>
                  <a:pt x="45212" y="1482597"/>
                </a:lnTo>
                <a:lnTo>
                  <a:pt x="67437" y="1482852"/>
                </a:lnTo>
                <a:lnTo>
                  <a:pt x="67493" y="1477137"/>
                </a:lnTo>
                <a:lnTo>
                  <a:pt x="46862" y="1477009"/>
                </a:lnTo>
                <a:lnTo>
                  <a:pt x="56633" y="1460649"/>
                </a:lnTo>
                <a:lnTo>
                  <a:pt x="46303" y="1442544"/>
                </a:lnTo>
                <a:close/>
              </a:path>
              <a:path w="1155064" h="1504950">
                <a:moveTo>
                  <a:pt x="102108" y="1394333"/>
                </a:moveTo>
                <a:lnTo>
                  <a:pt x="95250" y="1395983"/>
                </a:lnTo>
                <a:lnTo>
                  <a:pt x="68644" y="1440536"/>
                </a:lnTo>
                <a:lnTo>
                  <a:pt x="67563" y="1470025"/>
                </a:lnTo>
                <a:lnTo>
                  <a:pt x="67437" y="1482852"/>
                </a:lnTo>
                <a:lnTo>
                  <a:pt x="69180" y="1482852"/>
                </a:lnTo>
                <a:lnTo>
                  <a:pt x="111125" y="1412620"/>
                </a:lnTo>
                <a:lnTo>
                  <a:pt x="114300" y="1407414"/>
                </a:lnTo>
                <a:lnTo>
                  <a:pt x="112649" y="1400556"/>
                </a:lnTo>
                <a:lnTo>
                  <a:pt x="102108" y="1394333"/>
                </a:lnTo>
                <a:close/>
              </a:path>
              <a:path w="1155064" h="1504950">
                <a:moveTo>
                  <a:pt x="56633" y="1460649"/>
                </a:moveTo>
                <a:lnTo>
                  <a:pt x="46862" y="1477009"/>
                </a:lnTo>
                <a:lnTo>
                  <a:pt x="66039" y="1477137"/>
                </a:lnTo>
                <a:lnTo>
                  <a:pt x="56633" y="1460649"/>
                </a:lnTo>
                <a:close/>
              </a:path>
              <a:path w="1155064" h="1504950">
                <a:moveTo>
                  <a:pt x="68644" y="1440536"/>
                </a:moveTo>
                <a:lnTo>
                  <a:pt x="56633" y="1460649"/>
                </a:lnTo>
                <a:lnTo>
                  <a:pt x="66039" y="1477137"/>
                </a:lnTo>
                <a:lnTo>
                  <a:pt x="67493" y="1477137"/>
                </a:lnTo>
                <a:lnTo>
                  <a:pt x="67591" y="1469263"/>
                </a:lnTo>
                <a:lnTo>
                  <a:pt x="68644" y="1440536"/>
                </a:lnTo>
                <a:close/>
              </a:path>
              <a:path w="1155064" h="1504950">
                <a:moveTo>
                  <a:pt x="1154557" y="0"/>
                </a:moveTo>
                <a:lnTo>
                  <a:pt x="1102614" y="2158"/>
                </a:lnTo>
                <a:lnTo>
                  <a:pt x="1050289" y="8635"/>
                </a:lnTo>
                <a:lnTo>
                  <a:pt x="998347" y="19303"/>
                </a:lnTo>
                <a:lnTo>
                  <a:pt x="946658" y="34035"/>
                </a:lnTo>
                <a:lnTo>
                  <a:pt x="895604" y="52577"/>
                </a:lnTo>
                <a:lnTo>
                  <a:pt x="844931" y="74802"/>
                </a:lnTo>
                <a:lnTo>
                  <a:pt x="794893" y="100710"/>
                </a:lnTo>
                <a:lnTo>
                  <a:pt x="745744" y="130047"/>
                </a:lnTo>
                <a:lnTo>
                  <a:pt x="697357" y="162559"/>
                </a:lnTo>
                <a:lnTo>
                  <a:pt x="649986" y="198374"/>
                </a:lnTo>
                <a:lnTo>
                  <a:pt x="603631" y="236981"/>
                </a:lnTo>
                <a:lnTo>
                  <a:pt x="558292" y="278764"/>
                </a:lnTo>
                <a:lnTo>
                  <a:pt x="514350" y="323088"/>
                </a:lnTo>
                <a:lnTo>
                  <a:pt x="471805" y="370077"/>
                </a:lnTo>
                <a:lnTo>
                  <a:pt x="430530" y="419481"/>
                </a:lnTo>
                <a:lnTo>
                  <a:pt x="390779" y="471169"/>
                </a:lnTo>
                <a:lnTo>
                  <a:pt x="352806" y="525018"/>
                </a:lnTo>
                <a:lnTo>
                  <a:pt x="316484" y="581025"/>
                </a:lnTo>
                <a:lnTo>
                  <a:pt x="282067" y="638937"/>
                </a:lnTo>
                <a:lnTo>
                  <a:pt x="249427" y="698626"/>
                </a:lnTo>
                <a:lnTo>
                  <a:pt x="218821" y="760094"/>
                </a:lnTo>
                <a:lnTo>
                  <a:pt x="190373" y="822832"/>
                </a:lnTo>
                <a:lnTo>
                  <a:pt x="164211" y="887221"/>
                </a:lnTo>
                <a:lnTo>
                  <a:pt x="140335" y="952626"/>
                </a:lnTo>
                <a:lnTo>
                  <a:pt x="118872" y="1019175"/>
                </a:lnTo>
                <a:lnTo>
                  <a:pt x="99822" y="1086739"/>
                </a:lnTo>
                <a:lnTo>
                  <a:pt x="83566" y="1155064"/>
                </a:lnTo>
                <a:lnTo>
                  <a:pt x="69976" y="1224026"/>
                </a:lnTo>
                <a:lnTo>
                  <a:pt x="59309" y="1293621"/>
                </a:lnTo>
                <a:lnTo>
                  <a:pt x="51435" y="1363726"/>
                </a:lnTo>
                <a:lnTo>
                  <a:pt x="46609" y="1434083"/>
                </a:lnTo>
                <a:lnTo>
                  <a:pt x="46303" y="1442544"/>
                </a:lnTo>
                <a:lnTo>
                  <a:pt x="56633" y="1460649"/>
                </a:lnTo>
                <a:lnTo>
                  <a:pt x="68644" y="1440536"/>
                </a:lnTo>
                <a:lnTo>
                  <a:pt x="68834" y="1435353"/>
                </a:lnTo>
                <a:lnTo>
                  <a:pt x="70738" y="1400556"/>
                </a:lnTo>
                <a:lnTo>
                  <a:pt x="77088" y="1331340"/>
                </a:lnTo>
                <a:lnTo>
                  <a:pt x="86233" y="1262507"/>
                </a:lnTo>
                <a:lnTo>
                  <a:pt x="98171" y="1193927"/>
                </a:lnTo>
                <a:lnTo>
                  <a:pt x="113030" y="1126108"/>
                </a:lnTo>
                <a:lnTo>
                  <a:pt x="130429" y="1058926"/>
                </a:lnTo>
                <a:lnTo>
                  <a:pt x="150368" y="992758"/>
                </a:lnTo>
                <a:lnTo>
                  <a:pt x="172720" y="927607"/>
                </a:lnTo>
                <a:lnTo>
                  <a:pt x="197485" y="863472"/>
                </a:lnTo>
                <a:lnTo>
                  <a:pt x="238760" y="769874"/>
                </a:lnTo>
                <a:lnTo>
                  <a:pt x="268986" y="709294"/>
                </a:lnTo>
                <a:lnTo>
                  <a:pt x="301117" y="650366"/>
                </a:lnTo>
                <a:lnTo>
                  <a:pt x="335152" y="593089"/>
                </a:lnTo>
                <a:lnTo>
                  <a:pt x="371094" y="537844"/>
                </a:lnTo>
                <a:lnTo>
                  <a:pt x="408559" y="484631"/>
                </a:lnTo>
                <a:lnTo>
                  <a:pt x="447675" y="433450"/>
                </a:lnTo>
                <a:lnTo>
                  <a:pt x="488314" y="384809"/>
                </a:lnTo>
                <a:lnTo>
                  <a:pt x="530351" y="338581"/>
                </a:lnTo>
                <a:lnTo>
                  <a:pt x="573659" y="294894"/>
                </a:lnTo>
                <a:lnTo>
                  <a:pt x="618109" y="254000"/>
                </a:lnTo>
                <a:lnTo>
                  <a:pt x="663575" y="215900"/>
                </a:lnTo>
                <a:lnTo>
                  <a:pt x="710057" y="180847"/>
                </a:lnTo>
                <a:lnTo>
                  <a:pt x="757301" y="148970"/>
                </a:lnTo>
                <a:lnTo>
                  <a:pt x="805434" y="120268"/>
                </a:lnTo>
                <a:lnTo>
                  <a:pt x="854201" y="94995"/>
                </a:lnTo>
                <a:lnTo>
                  <a:pt x="903477" y="73278"/>
                </a:lnTo>
                <a:lnTo>
                  <a:pt x="953135" y="55244"/>
                </a:lnTo>
                <a:lnTo>
                  <a:pt x="1003173" y="41020"/>
                </a:lnTo>
                <a:lnTo>
                  <a:pt x="1053464" y="30606"/>
                </a:lnTo>
                <a:lnTo>
                  <a:pt x="1104011" y="24383"/>
                </a:lnTo>
                <a:lnTo>
                  <a:pt x="1155064" y="22225"/>
                </a:lnTo>
                <a:lnTo>
                  <a:pt x="11545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18934" y="268579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703"/>
                </a:lnTo>
                <a:lnTo>
                  <a:pt x="17966" y="317628"/>
                </a:lnTo>
                <a:lnTo>
                  <a:pt x="39045" y="356461"/>
                </a:lnTo>
                <a:lnTo>
                  <a:pt x="66960" y="390286"/>
                </a:lnTo>
                <a:lnTo>
                  <a:pt x="100793" y="418188"/>
                </a:lnTo>
                <a:lnTo>
                  <a:pt x="139624" y="439251"/>
                </a:lnTo>
                <a:lnTo>
                  <a:pt x="182533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18934" y="268579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533" y="452560"/>
                </a:lnTo>
                <a:lnTo>
                  <a:pt x="139624" y="439251"/>
                </a:lnTo>
                <a:lnTo>
                  <a:pt x="100793" y="418188"/>
                </a:lnTo>
                <a:lnTo>
                  <a:pt x="66960" y="390286"/>
                </a:lnTo>
                <a:lnTo>
                  <a:pt x="39045" y="356461"/>
                </a:lnTo>
                <a:lnTo>
                  <a:pt x="17966" y="317628"/>
                </a:lnTo>
                <a:lnTo>
                  <a:pt x="4644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62698" y="275209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66534" y="42859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599"/>
                </a:lnTo>
                <a:lnTo>
                  <a:pt x="4644" y="274703"/>
                </a:lnTo>
                <a:lnTo>
                  <a:pt x="17966" y="317628"/>
                </a:lnTo>
                <a:lnTo>
                  <a:pt x="39045" y="356461"/>
                </a:lnTo>
                <a:lnTo>
                  <a:pt x="66960" y="390286"/>
                </a:lnTo>
                <a:lnTo>
                  <a:pt x="100793" y="418188"/>
                </a:lnTo>
                <a:lnTo>
                  <a:pt x="139624" y="439251"/>
                </a:lnTo>
                <a:lnTo>
                  <a:pt x="182533" y="452560"/>
                </a:lnTo>
                <a:lnTo>
                  <a:pt x="228600" y="457199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599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66534" y="42859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599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199"/>
                </a:lnTo>
                <a:lnTo>
                  <a:pt x="182533" y="452560"/>
                </a:lnTo>
                <a:lnTo>
                  <a:pt x="139624" y="439251"/>
                </a:lnTo>
                <a:lnTo>
                  <a:pt x="100793" y="418188"/>
                </a:lnTo>
                <a:lnTo>
                  <a:pt x="66960" y="390286"/>
                </a:lnTo>
                <a:lnTo>
                  <a:pt x="39045" y="356461"/>
                </a:lnTo>
                <a:lnTo>
                  <a:pt x="17966" y="317628"/>
                </a:lnTo>
                <a:lnTo>
                  <a:pt x="4644" y="274703"/>
                </a:lnTo>
                <a:lnTo>
                  <a:pt x="0" y="2285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710298" y="435254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52134" y="42859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599"/>
                </a:lnTo>
                <a:lnTo>
                  <a:pt x="4644" y="274703"/>
                </a:lnTo>
                <a:lnTo>
                  <a:pt x="17966" y="317628"/>
                </a:lnTo>
                <a:lnTo>
                  <a:pt x="39045" y="356461"/>
                </a:lnTo>
                <a:lnTo>
                  <a:pt x="66960" y="390286"/>
                </a:lnTo>
                <a:lnTo>
                  <a:pt x="100793" y="418188"/>
                </a:lnTo>
                <a:lnTo>
                  <a:pt x="139624" y="439251"/>
                </a:lnTo>
                <a:lnTo>
                  <a:pt x="182533" y="452560"/>
                </a:lnTo>
                <a:lnTo>
                  <a:pt x="228600" y="457199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599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52134" y="42859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599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199"/>
                </a:lnTo>
                <a:lnTo>
                  <a:pt x="182533" y="452560"/>
                </a:lnTo>
                <a:lnTo>
                  <a:pt x="139624" y="439251"/>
                </a:lnTo>
                <a:lnTo>
                  <a:pt x="100793" y="418188"/>
                </a:lnTo>
                <a:lnTo>
                  <a:pt x="66960" y="390286"/>
                </a:lnTo>
                <a:lnTo>
                  <a:pt x="39045" y="356461"/>
                </a:lnTo>
                <a:lnTo>
                  <a:pt x="17966" y="317628"/>
                </a:lnTo>
                <a:lnTo>
                  <a:pt x="4644" y="274703"/>
                </a:lnTo>
                <a:lnTo>
                  <a:pt x="0" y="2285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795898" y="435254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09334" y="34477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599"/>
                </a:lnTo>
                <a:lnTo>
                  <a:pt x="4644" y="274703"/>
                </a:lnTo>
                <a:lnTo>
                  <a:pt x="17966" y="317628"/>
                </a:lnTo>
                <a:lnTo>
                  <a:pt x="39045" y="356461"/>
                </a:lnTo>
                <a:lnTo>
                  <a:pt x="66960" y="390286"/>
                </a:lnTo>
                <a:lnTo>
                  <a:pt x="100793" y="418188"/>
                </a:lnTo>
                <a:lnTo>
                  <a:pt x="139624" y="439251"/>
                </a:lnTo>
                <a:lnTo>
                  <a:pt x="182533" y="452560"/>
                </a:lnTo>
                <a:lnTo>
                  <a:pt x="228600" y="457199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199" y="228599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09334" y="34477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199" y="228599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199"/>
                </a:lnTo>
                <a:lnTo>
                  <a:pt x="182533" y="452560"/>
                </a:lnTo>
                <a:lnTo>
                  <a:pt x="139624" y="439251"/>
                </a:lnTo>
                <a:lnTo>
                  <a:pt x="100793" y="418188"/>
                </a:lnTo>
                <a:lnTo>
                  <a:pt x="66960" y="390286"/>
                </a:lnTo>
                <a:lnTo>
                  <a:pt x="39045" y="356461"/>
                </a:lnTo>
                <a:lnTo>
                  <a:pt x="17966" y="317628"/>
                </a:lnTo>
                <a:lnTo>
                  <a:pt x="4644" y="274703"/>
                </a:lnTo>
                <a:lnTo>
                  <a:pt x="0" y="2285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253098" y="351409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404734" y="34477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599"/>
                </a:lnTo>
                <a:lnTo>
                  <a:pt x="4644" y="274703"/>
                </a:lnTo>
                <a:lnTo>
                  <a:pt x="17966" y="317628"/>
                </a:lnTo>
                <a:lnTo>
                  <a:pt x="39045" y="356461"/>
                </a:lnTo>
                <a:lnTo>
                  <a:pt x="66960" y="390286"/>
                </a:lnTo>
                <a:lnTo>
                  <a:pt x="100793" y="418188"/>
                </a:lnTo>
                <a:lnTo>
                  <a:pt x="139624" y="439251"/>
                </a:lnTo>
                <a:lnTo>
                  <a:pt x="182533" y="452560"/>
                </a:lnTo>
                <a:lnTo>
                  <a:pt x="228600" y="457199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599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04734" y="344779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99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599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199"/>
                </a:lnTo>
                <a:lnTo>
                  <a:pt x="182533" y="452560"/>
                </a:lnTo>
                <a:lnTo>
                  <a:pt x="139624" y="439251"/>
                </a:lnTo>
                <a:lnTo>
                  <a:pt x="100793" y="418188"/>
                </a:lnTo>
                <a:lnTo>
                  <a:pt x="66960" y="390286"/>
                </a:lnTo>
                <a:lnTo>
                  <a:pt x="39045" y="356461"/>
                </a:lnTo>
                <a:lnTo>
                  <a:pt x="17966" y="317628"/>
                </a:lnTo>
                <a:lnTo>
                  <a:pt x="4644" y="274703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48753" y="351409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37934" y="3142995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533399" y="0"/>
                </a:moveTo>
                <a:lnTo>
                  <a:pt x="0" y="30480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47534" y="3142995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0"/>
                </a:moveTo>
                <a:lnTo>
                  <a:pt x="60960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80734" y="3904996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09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37934" y="390499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0999" y="3809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852666" y="209156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07783" y="23760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536942" y="2862326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06538" y="314655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084189" y="3663188"/>
            <a:ext cx="504190" cy="144145"/>
          </a:xfrm>
          <a:custGeom>
            <a:avLst/>
            <a:gdLst/>
            <a:ahLst/>
            <a:cxnLst/>
            <a:rect l="l" t="t" r="r" b="b"/>
            <a:pathLst>
              <a:path w="504190" h="144145">
                <a:moveTo>
                  <a:pt x="0" y="72009"/>
                </a:moveTo>
                <a:lnTo>
                  <a:pt x="34393" y="35616"/>
                </a:lnTo>
                <a:lnTo>
                  <a:pt x="73787" y="21050"/>
                </a:lnTo>
                <a:lnTo>
                  <a:pt x="124779" y="9807"/>
                </a:lnTo>
                <a:lnTo>
                  <a:pt x="184973" y="2564"/>
                </a:lnTo>
                <a:lnTo>
                  <a:pt x="251968" y="0"/>
                </a:lnTo>
                <a:lnTo>
                  <a:pt x="318972" y="2564"/>
                </a:lnTo>
                <a:lnTo>
                  <a:pt x="379189" y="9807"/>
                </a:lnTo>
                <a:lnTo>
                  <a:pt x="430212" y="21050"/>
                </a:lnTo>
                <a:lnTo>
                  <a:pt x="469636" y="35616"/>
                </a:lnTo>
                <a:lnTo>
                  <a:pt x="504063" y="72009"/>
                </a:lnTo>
                <a:lnTo>
                  <a:pt x="495055" y="91145"/>
                </a:lnTo>
                <a:lnTo>
                  <a:pt x="469636" y="108345"/>
                </a:lnTo>
                <a:lnTo>
                  <a:pt x="430212" y="122920"/>
                </a:lnTo>
                <a:lnTo>
                  <a:pt x="379189" y="134182"/>
                </a:lnTo>
                <a:lnTo>
                  <a:pt x="318972" y="141444"/>
                </a:lnTo>
                <a:lnTo>
                  <a:pt x="251968" y="144018"/>
                </a:lnTo>
                <a:lnTo>
                  <a:pt x="184973" y="141444"/>
                </a:lnTo>
                <a:lnTo>
                  <a:pt x="124779" y="134182"/>
                </a:lnTo>
                <a:lnTo>
                  <a:pt x="73787" y="122920"/>
                </a:lnTo>
                <a:lnTo>
                  <a:pt x="34393" y="108345"/>
                </a:lnTo>
                <a:lnTo>
                  <a:pt x="8998" y="91145"/>
                </a:lnTo>
                <a:lnTo>
                  <a:pt x="0" y="72009"/>
                </a:lnTo>
                <a:close/>
              </a:path>
            </a:pathLst>
          </a:custGeom>
          <a:ln w="2222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92625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2164" algn="l"/>
              </a:tabLst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</a:t>
            </a:r>
            <a:r>
              <a:rPr dirty="0" sz="1300" spc="-4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1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q;	// findkey()</a:t>
            </a:r>
            <a:r>
              <a:rPr dirty="0" sz="1300" spc="-8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modified</a:t>
            </a:r>
            <a:r>
              <a:rPr dirty="0" sz="1300" spc="-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079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#7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310121" y="3708780"/>
            <a:ext cx="137160" cy="141605"/>
          </a:xfrm>
          <a:custGeom>
            <a:avLst/>
            <a:gdLst/>
            <a:ahLst/>
            <a:cxnLst/>
            <a:rect l="l" t="t" r="r" b="b"/>
            <a:pathLst>
              <a:path w="137160" h="141604">
                <a:moveTo>
                  <a:pt x="136778" y="0"/>
                </a:moveTo>
                <a:lnTo>
                  <a:pt x="0" y="14147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175628" y="348627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989065" y="3297301"/>
            <a:ext cx="281940" cy="22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4629" sz="1800">
                <a:latin typeface="Lucida Sans Unicode"/>
                <a:cs typeface="Lucida Sans Unicode"/>
              </a:rPr>
              <a:t>C</a:t>
            </a:r>
            <a:r>
              <a:rPr dirty="0" baseline="-4629" sz="1800" spc="-337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23609" y="350113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14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false;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// key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already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in the</a:t>
            </a:r>
            <a:r>
              <a:rPr dirty="0" sz="1300" spc="-21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2506980" cy="113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9079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4138548"/>
            <a:ext cx="3903345" cy="132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500"/>
              </a:lnSpc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004" y="5453583"/>
            <a:ext cx="656590" cy="390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#7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02755" y="387489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864477" y="391426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53479" y="3708780"/>
            <a:ext cx="266065" cy="166370"/>
          </a:xfrm>
          <a:custGeom>
            <a:avLst/>
            <a:gdLst/>
            <a:ahLst/>
            <a:cxnLst/>
            <a:rect l="l" t="t" r="r" b="b"/>
            <a:pathLst>
              <a:path w="266065" h="166370">
                <a:moveTo>
                  <a:pt x="0" y="0"/>
                </a:moveTo>
                <a:lnTo>
                  <a:pt x="266065" y="1661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50584" y="434708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512179" y="438670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20534" y="4293108"/>
            <a:ext cx="199390" cy="115570"/>
          </a:xfrm>
          <a:custGeom>
            <a:avLst/>
            <a:gdLst/>
            <a:ahLst/>
            <a:cxnLst/>
            <a:rect l="l" t="t" r="r" b="b"/>
            <a:pathLst>
              <a:path w="199390" h="115570">
                <a:moveTo>
                  <a:pt x="199009" y="0"/>
                </a:moveTo>
                <a:lnTo>
                  <a:pt x="0" y="11531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28431" y="371703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090407" y="37564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22310" y="3718305"/>
            <a:ext cx="269875" cy="60325"/>
          </a:xfrm>
          <a:custGeom>
            <a:avLst/>
            <a:gdLst/>
            <a:ahLst/>
            <a:cxnLst/>
            <a:rect l="l" t="t" r="r" b="b"/>
            <a:pathLst>
              <a:path w="269875" h="60325">
                <a:moveTo>
                  <a:pt x="0" y="0"/>
                </a:moveTo>
                <a:lnTo>
                  <a:pt x="269494" y="5994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40171" y="37890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001892" y="382828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310121" y="3708780"/>
            <a:ext cx="137160" cy="141605"/>
          </a:xfrm>
          <a:custGeom>
            <a:avLst/>
            <a:gdLst/>
            <a:ahLst/>
            <a:cxnLst/>
            <a:rect l="l" t="t" r="r" b="b"/>
            <a:pathLst>
              <a:path w="137160" h="141604">
                <a:moveTo>
                  <a:pt x="136778" y="0"/>
                </a:moveTo>
                <a:lnTo>
                  <a:pt x="0" y="14147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989065" y="3312286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023609" y="350113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554126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534"/>
            <a:ext cx="3950335" cy="4114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 b="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 b="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There are three</a:t>
            </a:r>
            <a:r>
              <a:rPr dirty="0" sz="2700" spc="-10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 b="0">
                <a:solidFill>
                  <a:srgbClr val="000000"/>
                </a:solidFill>
                <a:latin typeface="Lucida Sans Unicode"/>
                <a:cs typeface="Lucida Sans Unicode"/>
              </a:rPr>
              <a:t>cases: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5668" y="1935098"/>
            <a:ext cx="7559675" cy="1995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1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>
                <a:latin typeface="Lucida Sans Unicode"/>
                <a:cs typeface="Lucida Sans Unicode"/>
              </a:rPr>
              <a:t>Case </a:t>
            </a:r>
            <a:r>
              <a:rPr dirty="0" sz="2300" spc="-5">
                <a:latin typeface="Lucida Sans Unicode"/>
                <a:cs typeface="Lucida Sans Unicode"/>
              </a:rPr>
              <a:t>1: </a:t>
            </a:r>
            <a:r>
              <a:rPr dirty="0" sz="2300">
                <a:latin typeface="Lucida Sans Unicode"/>
                <a:cs typeface="Lucida Sans Unicode"/>
              </a:rPr>
              <a:t>Node to be </a:t>
            </a:r>
            <a:r>
              <a:rPr dirty="0" sz="2300" spc="-5">
                <a:latin typeface="Lucida Sans Unicode"/>
                <a:cs typeface="Lucida Sans Unicode"/>
              </a:rPr>
              <a:t>deleted </a:t>
            </a:r>
            <a:r>
              <a:rPr dirty="0" sz="2300">
                <a:latin typeface="Lucida Sans Unicode"/>
                <a:cs typeface="Lucida Sans Unicode"/>
              </a:rPr>
              <a:t>has no</a:t>
            </a:r>
            <a:r>
              <a:rPr dirty="0" sz="2300" spc="-6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children.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>
                <a:latin typeface="Lucida Sans Unicode"/>
                <a:cs typeface="Lucida Sans Unicode"/>
              </a:rPr>
              <a:t>Case </a:t>
            </a:r>
            <a:r>
              <a:rPr dirty="0" sz="2300" spc="-5">
                <a:latin typeface="Lucida Sans Unicode"/>
                <a:cs typeface="Lucida Sans Unicode"/>
              </a:rPr>
              <a:t>2: </a:t>
            </a:r>
            <a:r>
              <a:rPr dirty="0" sz="2300">
                <a:latin typeface="Lucida Sans Unicode"/>
                <a:cs typeface="Lucida Sans Unicode"/>
              </a:rPr>
              <a:t>Node </a:t>
            </a:r>
            <a:r>
              <a:rPr dirty="0" sz="2300" spc="-5">
                <a:latin typeface="Lucida Sans Unicode"/>
                <a:cs typeface="Lucida Sans Unicode"/>
              </a:rPr>
              <a:t>to be deleted has one child.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>
                <a:latin typeface="Lucida Sans Unicode"/>
                <a:cs typeface="Lucida Sans Unicode"/>
              </a:rPr>
              <a:t>Case </a:t>
            </a:r>
            <a:r>
              <a:rPr dirty="0" sz="2300" spc="-5">
                <a:latin typeface="Lucida Sans Unicode"/>
                <a:cs typeface="Lucida Sans Unicode"/>
              </a:rPr>
              <a:t>3: </a:t>
            </a:r>
            <a:r>
              <a:rPr dirty="0" sz="2300">
                <a:latin typeface="Lucida Sans Unicode"/>
                <a:cs typeface="Lucida Sans Unicode"/>
              </a:rPr>
              <a:t>Node </a:t>
            </a:r>
            <a:r>
              <a:rPr dirty="0" sz="2300" spc="-5">
                <a:latin typeface="Lucida Sans Unicode"/>
                <a:cs typeface="Lucida Sans Unicode"/>
              </a:rPr>
              <a:t>to be deleted has </a:t>
            </a:r>
            <a:r>
              <a:rPr dirty="0" sz="2300">
                <a:latin typeface="Lucida Sans Unicode"/>
                <a:cs typeface="Lucida Sans Unicode"/>
              </a:rPr>
              <a:t>two</a:t>
            </a:r>
            <a:r>
              <a:rPr dirty="0" sz="2300" spc="-20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children.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In all these case it is always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leaf </a:t>
            </a:r>
            <a:r>
              <a:rPr dirty="0" sz="2700">
                <a:latin typeface="Lucida Sans Unicode"/>
                <a:cs typeface="Lucida Sans Unicode"/>
              </a:rPr>
              <a:t>node</a:t>
            </a:r>
            <a:r>
              <a:rPr dirty="0" sz="2700" spc="-1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that</a:t>
            </a:r>
            <a:endParaRPr sz="27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700" spc="-5">
                <a:latin typeface="Lucida Sans Unicode"/>
                <a:cs typeface="Lucida Sans Unicode"/>
              </a:rPr>
              <a:t>gets</a:t>
            </a:r>
            <a:r>
              <a:rPr dirty="0" sz="2700" spc="-114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deleted.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78534"/>
            <a:ext cx="6990715" cy="2200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>
                <a:latin typeface="Lucida Sans Unicode"/>
                <a:cs typeface="Lucida Sans Unicode"/>
              </a:rPr>
              <a:t>Node </a:t>
            </a:r>
            <a:r>
              <a:rPr dirty="0" sz="2700" spc="-5">
                <a:latin typeface="Lucida Sans Unicode"/>
                <a:cs typeface="Lucida Sans Unicode"/>
              </a:rPr>
              <a:t>to be deleted </a:t>
            </a:r>
            <a:r>
              <a:rPr dirty="0" sz="2700">
                <a:latin typeface="Lucida Sans Unicode"/>
                <a:cs typeface="Lucida Sans Unicode"/>
              </a:rPr>
              <a:t>has no</a:t>
            </a:r>
            <a:r>
              <a:rPr dirty="0" sz="2700" spc="-114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children.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Simplest case. </a:t>
            </a:r>
            <a:r>
              <a:rPr dirty="0" sz="2700">
                <a:latin typeface="Lucida Sans Unicode"/>
                <a:cs typeface="Lucida Sans Unicode"/>
              </a:rPr>
              <a:t>Unlink </a:t>
            </a:r>
            <a:r>
              <a:rPr dirty="0" sz="2700" spc="-5">
                <a:latin typeface="Lucida Sans Unicode"/>
                <a:cs typeface="Lucida Sans Unicode"/>
              </a:rPr>
              <a:t>the node </a:t>
            </a:r>
            <a:r>
              <a:rPr dirty="0" sz="2700">
                <a:latin typeface="Lucida Sans Unicode"/>
                <a:cs typeface="Lucida Sans Unicode"/>
              </a:rPr>
              <a:t>from</a:t>
            </a:r>
            <a:r>
              <a:rPr dirty="0" sz="2700" spc="-114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its</a:t>
            </a:r>
            <a:endParaRPr sz="27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700" spc="-5">
                <a:latin typeface="Lucida Sans Unicode"/>
                <a:cs typeface="Lucida Sans Unicode"/>
              </a:rPr>
              <a:t>parent.</a:t>
            </a:r>
            <a:endParaRPr sz="27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The parent </a:t>
            </a:r>
            <a:r>
              <a:rPr dirty="0" sz="2700">
                <a:latin typeface="Lucida Sans Unicode"/>
                <a:cs typeface="Lucida Sans Unicode"/>
              </a:rPr>
              <a:t>will </a:t>
            </a:r>
            <a:r>
              <a:rPr dirty="0" sz="2700" spc="-5">
                <a:latin typeface="Lucida Sans Unicode"/>
                <a:cs typeface="Lucida Sans Unicode"/>
              </a:rPr>
              <a:t>be linked </a:t>
            </a:r>
            <a:r>
              <a:rPr dirty="0" sz="2700">
                <a:latin typeface="Lucida Sans Unicode"/>
                <a:cs typeface="Lucida Sans Unicode"/>
              </a:rPr>
              <a:t>with null</a:t>
            </a:r>
            <a:r>
              <a:rPr dirty="0" sz="2700" spc="-19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in</a:t>
            </a:r>
            <a:r>
              <a:rPr dirty="0" sz="2700" spc="-2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the  place of the deleted</a:t>
            </a:r>
            <a:r>
              <a:rPr dirty="0" sz="2700" spc="-11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node.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4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3858" y="2236978"/>
            <a:ext cx="109410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83858" y="2236978"/>
            <a:ext cx="109410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81698" y="2236978"/>
            <a:ext cx="1096010" cy="566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04">
              <a:lnSpc>
                <a:spcPts val="21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738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738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35602" y="2057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35602" y="2057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54802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54802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0802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30802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87801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80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87801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974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974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12002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12002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16602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816602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64402" y="5105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264402" y="5105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54602" y="24384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92802" y="243840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368802" y="32004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3048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54602" y="32004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0"/>
                </a:moveTo>
                <a:lnTo>
                  <a:pt x="3048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731002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035802" y="4038600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152400" y="0"/>
                </a:moveTo>
                <a:lnTo>
                  <a:pt x="0" y="228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588002" y="4038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035802" y="4800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481698" y="2236978"/>
            <a:ext cx="1096010" cy="835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04">
              <a:lnSpc>
                <a:spcPts val="21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08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4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738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738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35602" y="2057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35602" y="2057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54802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54802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30802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30802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87801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80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87801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974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974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12002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12002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64402" y="5105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64402" y="5105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766053" y="4364101"/>
            <a:ext cx="998219" cy="1145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5505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54602" y="24384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92802" y="243840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68802" y="32004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3048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54602" y="32004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0"/>
                </a:moveTo>
                <a:lnTo>
                  <a:pt x="3048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731002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35802" y="4038600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152400" y="0"/>
                </a:moveTo>
                <a:lnTo>
                  <a:pt x="0" y="228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035802" y="4800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481698" y="2236978"/>
            <a:ext cx="1096010" cy="835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04">
              <a:lnSpc>
                <a:spcPts val="21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08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4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78534"/>
            <a:ext cx="7834630" cy="2200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>
                <a:latin typeface="Lucida Sans Unicode"/>
                <a:cs typeface="Lucida Sans Unicode"/>
              </a:rPr>
              <a:t>Node </a:t>
            </a:r>
            <a:r>
              <a:rPr dirty="0" sz="2700" spc="-5">
                <a:latin typeface="Lucida Sans Unicode"/>
                <a:cs typeface="Lucida Sans Unicode"/>
              </a:rPr>
              <a:t>to be deleted </a:t>
            </a:r>
            <a:r>
              <a:rPr dirty="0" sz="2700">
                <a:latin typeface="Lucida Sans Unicode"/>
                <a:cs typeface="Lucida Sans Unicode"/>
              </a:rPr>
              <a:t>has </a:t>
            </a:r>
            <a:r>
              <a:rPr dirty="0" sz="2700" spc="-5">
                <a:latin typeface="Lucida Sans Unicode"/>
                <a:cs typeface="Lucida Sans Unicode"/>
              </a:rPr>
              <a:t>one</a:t>
            </a:r>
            <a:r>
              <a:rPr dirty="0" sz="2700" spc="-12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child.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Remove the </a:t>
            </a:r>
            <a:r>
              <a:rPr dirty="0" sz="2700">
                <a:latin typeface="Lucida Sans Unicode"/>
                <a:cs typeface="Lucida Sans Unicode"/>
              </a:rPr>
              <a:t>node, </a:t>
            </a:r>
            <a:r>
              <a:rPr dirty="0" sz="2700" spc="-5">
                <a:latin typeface="Lucida Sans Unicode"/>
                <a:cs typeface="Lucida Sans Unicode"/>
              </a:rPr>
              <a:t>and place its child</a:t>
            </a:r>
            <a:r>
              <a:rPr dirty="0" sz="2700" spc="-9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(along</a:t>
            </a:r>
            <a:endParaRPr sz="27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700">
                <a:latin typeface="Lucida Sans Unicode"/>
                <a:cs typeface="Lucida Sans Unicode"/>
              </a:rPr>
              <a:t>with </a:t>
            </a:r>
            <a:r>
              <a:rPr dirty="0" sz="2700" spc="-5">
                <a:latin typeface="Lucida Sans Unicode"/>
                <a:cs typeface="Lucida Sans Unicode"/>
              </a:rPr>
              <a:t>its </a:t>
            </a:r>
            <a:r>
              <a:rPr dirty="0" sz="2700">
                <a:latin typeface="Lucida Sans Unicode"/>
                <a:cs typeface="Lucida Sans Unicode"/>
              </a:rPr>
              <a:t>subtree) </a:t>
            </a:r>
            <a:r>
              <a:rPr dirty="0" sz="2700" spc="-5">
                <a:latin typeface="Lucida Sans Unicode"/>
                <a:cs typeface="Lucida Sans Unicode"/>
              </a:rPr>
              <a:t>in its</a:t>
            </a:r>
            <a:r>
              <a:rPr dirty="0" sz="2700" spc="-1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place.</a:t>
            </a:r>
            <a:endParaRPr sz="27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The parent </a:t>
            </a:r>
            <a:r>
              <a:rPr dirty="0" sz="2700">
                <a:latin typeface="Lucida Sans Unicode"/>
                <a:cs typeface="Lucida Sans Unicode"/>
              </a:rPr>
              <a:t>will </a:t>
            </a:r>
            <a:r>
              <a:rPr dirty="0" sz="2700" spc="-5">
                <a:latin typeface="Lucida Sans Unicode"/>
                <a:cs typeface="Lucida Sans Unicode"/>
              </a:rPr>
              <a:t>be linked </a:t>
            </a:r>
            <a:r>
              <a:rPr dirty="0" sz="2700">
                <a:latin typeface="Lucida Sans Unicode"/>
                <a:cs typeface="Lucida Sans Unicode"/>
              </a:rPr>
              <a:t>with </a:t>
            </a:r>
            <a:r>
              <a:rPr dirty="0" sz="2700" spc="-5">
                <a:latin typeface="Lucida Sans Unicode"/>
                <a:cs typeface="Lucida Sans Unicode"/>
              </a:rPr>
              <a:t>the child</a:t>
            </a:r>
            <a:r>
              <a:rPr dirty="0" sz="2700" spc="-17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of</a:t>
            </a:r>
            <a:r>
              <a:rPr dirty="0" sz="2700" spc="-2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the  deleted</a:t>
            </a:r>
            <a:r>
              <a:rPr dirty="0" sz="2700" spc="-12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node.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456742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534"/>
            <a:ext cx="7604759" cy="82359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 b="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 b="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The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search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operation in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a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binary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search</a:t>
            </a:r>
            <a:r>
              <a:rPr dirty="0" sz="2700" spc="-16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tree</a:t>
            </a:r>
            <a:endParaRPr sz="27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can be carried out</a:t>
            </a:r>
            <a:r>
              <a:rPr dirty="0" sz="270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as: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2397886"/>
            <a:ext cx="7569200" cy="1867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marR="233679" indent="-228600">
              <a:lnSpc>
                <a:spcPct val="100000"/>
              </a:lnSpc>
              <a:tabLst>
                <a:tab pos="1458595" algn="l"/>
                <a:tab pos="1687195" algn="l"/>
                <a:tab pos="2220595" algn="l"/>
                <a:tab pos="2677795" algn="l"/>
                <a:tab pos="2753995" algn="l"/>
                <a:tab pos="3973195" algn="l"/>
                <a:tab pos="4430395" algn="l"/>
                <a:tab pos="5039995" algn="l"/>
                <a:tab pos="6565265" algn="l"/>
              </a:tabLst>
            </a:pPr>
            <a:r>
              <a:rPr dirty="0" sz="2400" u="heavy">
                <a:latin typeface="SimSun"/>
                <a:cs typeface="SimSun"/>
              </a:rPr>
              <a:t>While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(the	target		element	is	not	found</a:t>
            </a:r>
            <a:r>
              <a:rPr dirty="0" sz="2400" spc="5">
                <a:latin typeface="SimSun"/>
                <a:cs typeface="SimSun"/>
              </a:rPr>
              <a:t> </a:t>
            </a:r>
            <a:r>
              <a:rPr dirty="0" sz="2400" u="heavy">
                <a:latin typeface="SimSun"/>
                <a:cs typeface="SimSun"/>
              </a:rPr>
              <a:t>and</a:t>
            </a:r>
            <a:r>
              <a:rPr dirty="0" sz="2400">
                <a:latin typeface="SimSun"/>
                <a:cs typeface="SimSun"/>
              </a:rPr>
              <a:t>	there  is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more	tree	to	search)</a:t>
            </a:r>
            <a:r>
              <a:rPr dirty="0" sz="2400" spc="-100">
                <a:latin typeface="SimSun"/>
                <a:cs typeface="SimSun"/>
              </a:rPr>
              <a:t> </a:t>
            </a:r>
            <a:r>
              <a:rPr dirty="0" sz="2400" u="heavy">
                <a:latin typeface="SimSun"/>
                <a:cs typeface="SimSun"/>
              </a:rPr>
              <a:t>do</a:t>
            </a:r>
            <a:endParaRPr sz="2400">
              <a:latin typeface="SimSun"/>
              <a:cs typeface="SimSun"/>
            </a:endParaRPr>
          </a:p>
          <a:p>
            <a:pPr algn="just" marL="241300" marR="5080">
              <a:lnSpc>
                <a:spcPct val="102099"/>
              </a:lnSpc>
              <a:spcBef>
                <a:spcPts val="120"/>
              </a:spcBef>
            </a:pPr>
            <a:r>
              <a:rPr dirty="0" sz="2400" u="heavy">
                <a:latin typeface="SimSun"/>
                <a:cs typeface="SimSun"/>
              </a:rPr>
              <a:t>if </a:t>
            </a:r>
            <a:r>
              <a:rPr dirty="0" sz="2400">
                <a:latin typeface="SimSun"/>
                <a:cs typeface="SimSun"/>
              </a:rPr>
              <a:t>the target element is </a:t>
            </a:r>
            <a:r>
              <a:rPr dirty="0" sz="2400">
                <a:latin typeface="Times New Roman"/>
                <a:cs typeface="Times New Roman"/>
              </a:rPr>
              <a:t>“</a:t>
            </a:r>
            <a:r>
              <a:rPr dirty="0" sz="2400">
                <a:latin typeface="SimSun"/>
                <a:cs typeface="SimSun"/>
              </a:rPr>
              <a:t>less than</a:t>
            </a:r>
            <a:r>
              <a:rPr dirty="0" sz="2400">
                <a:latin typeface="Times New Roman"/>
                <a:cs typeface="Times New Roman"/>
              </a:rPr>
              <a:t>” </a:t>
            </a:r>
            <a:r>
              <a:rPr dirty="0" sz="2400">
                <a:latin typeface="SimSun"/>
                <a:cs typeface="SimSun"/>
              </a:rPr>
              <a:t>the current  </a:t>
            </a:r>
            <a:r>
              <a:rPr dirty="0" sz="2400" spc="-5">
                <a:latin typeface="SimSun"/>
                <a:cs typeface="SimSun"/>
              </a:rPr>
              <a:t>element </a:t>
            </a:r>
            <a:r>
              <a:rPr dirty="0" sz="2400" spc="-5" u="heavy">
                <a:latin typeface="SimSun"/>
                <a:cs typeface="SimSun"/>
              </a:rPr>
              <a:t>then </a:t>
            </a:r>
            <a:r>
              <a:rPr dirty="0" sz="2400" spc="-5">
                <a:latin typeface="SimSun"/>
                <a:cs typeface="SimSun"/>
              </a:rPr>
              <a:t>search the left subtree </a:t>
            </a:r>
            <a:r>
              <a:rPr dirty="0" sz="2400" spc="-5" u="heavy">
                <a:latin typeface="SimSun"/>
                <a:cs typeface="SimSun"/>
              </a:rPr>
              <a:t>else </a:t>
            </a:r>
            <a:r>
              <a:rPr dirty="0" sz="2400" spc="-5">
                <a:latin typeface="SimSun"/>
                <a:cs typeface="SimSun"/>
              </a:rPr>
              <a:t>search  </a:t>
            </a:r>
            <a:r>
              <a:rPr dirty="0" sz="2400">
                <a:latin typeface="SimSun"/>
                <a:cs typeface="SimSun"/>
              </a:rPr>
              <a:t>the right</a:t>
            </a:r>
            <a:r>
              <a:rPr dirty="0" sz="2400" spc="-114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subtree.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15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4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7808" y="2236978"/>
            <a:ext cx="12407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4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7808" y="2236978"/>
            <a:ext cx="12407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248150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4552" y="369874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7352" y="453720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2523" y="453720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37808" y="2236978"/>
            <a:ext cx="12407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248150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4552" y="369874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7352" y="453720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2523" y="453720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37808" y="2236978"/>
            <a:ext cx="1240790" cy="556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065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248150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4552" y="369874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7352" y="453720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2523" y="453720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37808" y="2236978"/>
            <a:ext cx="1240790" cy="556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065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248150" cy="2925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4552" y="369874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4745" y="45086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4345" y="36704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37352" y="453720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2523" y="453720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37808" y="2236978"/>
            <a:ext cx="1240790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1985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08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248150" cy="2925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4552" y="369874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4745" y="45086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4345" y="36704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37352" y="453720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2523" y="453720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37808" y="2236978"/>
            <a:ext cx="1240790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1985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08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738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738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35602" y="2057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35602" y="2057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83427" y="360210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12"/>
                </a:lnTo>
                <a:lnTo>
                  <a:pt x="16682" y="359719"/>
                </a:lnTo>
                <a:lnTo>
                  <a:pt x="36406" y="401263"/>
                </a:lnTo>
                <a:lnTo>
                  <a:pt x="62716" y="438489"/>
                </a:lnTo>
                <a:lnTo>
                  <a:pt x="94858" y="470642"/>
                </a:lnTo>
                <a:lnTo>
                  <a:pt x="132080" y="496965"/>
                </a:lnTo>
                <a:lnTo>
                  <a:pt x="173629" y="516702"/>
                </a:lnTo>
                <a:lnTo>
                  <a:pt x="218753" y="529099"/>
                </a:lnTo>
                <a:lnTo>
                  <a:pt x="266700" y="533400"/>
                </a:lnTo>
                <a:lnTo>
                  <a:pt x="314646" y="529099"/>
                </a:lnTo>
                <a:lnTo>
                  <a:pt x="359770" y="516702"/>
                </a:lnTo>
                <a:lnTo>
                  <a:pt x="401320" y="496965"/>
                </a:lnTo>
                <a:lnTo>
                  <a:pt x="438541" y="470642"/>
                </a:lnTo>
                <a:lnTo>
                  <a:pt x="470683" y="438489"/>
                </a:lnTo>
                <a:lnTo>
                  <a:pt x="496993" y="401263"/>
                </a:lnTo>
                <a:lnTo>
                  <a:pt x="516717" y="359719"/>
                </a:lnTo>
                <a:lnTo>
                  <a:pt x="529103" y="314612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83427" y="360210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12"/>
                </a:lnTo>
                <a:lnTo>
                  <a:pt x="516717" y="359719"/>
                </a:lnTo>
                <a:lnTo>
                  <a:pt x="496993" y="401263"/>
                </a:lnTo>
                <a:lnTo>
                  <a:pt x="470683" y="438489"/>
                </a:lnTo>
                <a:lnTo>
                  <a:pt x="438541" y="470642"/>
                </a:lnTo>
                <a:lnTo>
                  <a:pt x="401320" y="496965"/>
                </a:lnTo>
                <a:lnTo>
                  <a:pt x="359770" y="516702"/>
                </a:lnTo>
                <a:lnTo>
                  <a:pt x="314646" y="529099"/>
                </a:lnTo>
                <a:lnTo>
                  <a:pt x="266700" y="533400"/>
                </a:lnTo>
                <a:lnTo>
                  <a:pt x="218753" y="529099"/>
                </a:lnTo>
                <a:lnTo>
                  <a:pt x="173629" y="516702"/>
                </a:lnTo>
                <a:lnTo>
                  <a:pt x="132080" y="496965"/>
                </a:lnTo>
                <a:lnTo>
                  <a:pt x="94858" y="470642"/>
                </a:lnTo>
                <a:lnTo>
                  <a:pt x="62716" y="438489"/>
                </a:lnTo>
                <a:lnTo>
                  <a:pt x="36406" y="401263"/>
                </a:lnTo>
                <a:lnTo>
                  <a:pt x="16682" y="359719"/>
                </a:lnTo>
                <a:lnTo>
                  <a:pt x="4296" y="314612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194552" y="369874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87801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80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87801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974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974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73728" y="357352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12"/>
                </a:lnTo>
                <a:lnTo>
                  <a:pt x="16682" y="359719"/>
                </a:lnTo>
                <a:lnTo>
                  <a:pt x="36406" y="401263"/>
                </a:lnTo>
                <a:lnTo>
                  <a:pt x="62716" y="438489"/>
                </a:lnTo>
                <a:lnTo>
                  <a:pt x="94858" y="470642"/>
                </a:lnTo>
                <a:lnTo>
                  <a:pt x="132080" y="496965"/>
                </a:lnTo>
                <a:lnTo>
                  <a:pt x="173629" y="516702"/>
                </a:lnTo>
                <a:lnTo>
                  <a:pt x="218753" y="529099"/>
                </a:lnTo>
                <a:lnTo>
                  <a:pt x="266700" y="533400"/>
                </a:lnTo>
                <a:lnTo>
                  <a:pt x="314612" y="529099"/>
                </a:lnTo>
                <a:lnTo>
                  <a:pt x="359719" y="516702"/>
                </a:lnTo>
                <a:lnTo>
                  <a:pt x="401263" y="496965"/>
                </a:lnTo>
                <a:lnTo>
                  <a:pt x="438489" y="470642"/>
                </a:lnTo>
                <a:lnTo>
                  <a:pt x="470642" y="438489"/>
                </a:lnTo>
                <a:lnTo>
                  <a:pt x="496965" y="401263"/>
                </a:lnTo>
                <a:lnTo>
                  <a:pt x="516702" y="359719"/>
                </a:lnTo>
                <a:lnTo>
                  <a:pt x="529099" y="314612"/>
                </a:lnTo>
                <a:lnTo>
                  <a:pt x="533400" y="266700"/>
                </a:lnTo>
                <a:lnTo>
                  <a:pt x="529099" y="218753"/>
                </a:lnTo>
                <a:lnTo>
                  <a:pt x="516702" y="173629"/>
                </a:lnTo>
                <a:lnTo>
                  <a:pt x="496965" y="132079"/>
                </a:lnTo>
                <a:lnTo>
                  <a:pt x="470642" y="94858"/>
                </a:lnTo>
                <a:lnTo>
                  <a:pt x="438489" y="62716"/>
                </a:lnTo>
                <a:lnTo>
                  <a:pt x="401263" y="36406"/>
                </a:lnTo>
                <a:lnTo>
                  <a:pt x="359719" y="16682"/>
                </a:lnTo>
                <a:lnTo>
                  <a:pt x="314612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73728" y="357352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79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12"/>
                </a:lnTo>
                <a:lnTo>
                  <a:pt x="516702" y="359719"/>
                </a:lnTo>
                <a:lnTo>
                  <a:pt x="496965" y="401263"/>
                </a:lnTo>
                <a:lnTo>
                  <a:pt x="470642" y="438489"/>
                </a:lnTo>
                <a:lnTo>
                  <a:pt x="438489" y="470642"/>
                </a:lnTo>
                <a:lnTo>
                  <a:pt x="401263" y="496965"/>
                </a:lnTo>
                <a:lnTo>
                  <a:pt x="359719" y="516702"/>
                </a:lnTo>
                <a:lnTo>
                  <a:pt x="314612" y="529099"/>
                </a:lnTo>
                <a:lnTo>
                  <a:pt x="266700" y="533400"/>
                </a:lnTo>
                <a:lnTo>
                  <a:pt x="218753" y="529099"/>
                </a:lnTo>
                <a:lnTo>
                  <a:pt x="173629" y="516702"/>
                </a:lnTo>
                <a:lnTo>
                  <a:pt x="132080" y="496965"/>
                </a:lnTo>
                <a:lnTo>
                  <a:pt x="94858" y="470642"/>
                </a:lnTo>
                <a:lnTo>
                  <a:pt x="62716" y="438489"/>
                </a:lnTo>
                <a:lnTo>
                  <a:pt x="36406" y="401263"/>
                </a:lnTo>
                <a:lnTo>
                  <a:pt x="16682" y="359719"/>
                </a:lnTo>
                <a:lnTo>
                  <a:pt x="4296" y="314612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284345" y="36704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26227" y="444030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62"/>
                </a:lnTo>
                <a:lnTo>
                  <a:pt x="173629" y="16629"/>
                </a:lnTo>
                <a:lnTo>
                  <a:pt x="132079" y="36345"/>
                </a:lnTo>
                <a:lnTo>
                  <a:pt x="94805" y="62704"/>
                </a:lnTo>
                <a:lnTo>
                  <a:pt x="62686" y="94836"/>
                </a:lnTo>
                <a:lnTo>
                  <a:pt x="36393" y="132042"/>
                </a:lnTo>
                <a:lnTo>
                  <a:pt x="16678" y="173569"/>
                </a:lnTo>
                <a:lnTo>
                  <a:pt x="4295" y="218664"/>
                </a:lnTo>
                <a:lnTo>
                  <a:pt x="0" y="266573"/>
                </a:lnTo>
                <a:lnTo>
                  <a:pt x="4296" y="314612"/>
                </a:lnTo>
                <a:lnTo>
                  <a:pt x="16682" y="359719"/>
                </a:lnTo>
                <a:lnTo>
                  <a:pt x="36406" y="401263"/>
                </a:lnTo>
                <a:lnTo>
                  <a:pt x="62716" y="438489"/>
                </a:lnTo>
                <a:lnTo>
                  <a:pt x="94858" y="470642"/>
                </a:lnTo>
                <a:lnTo>
                  <a:pt x="132080" y="496965"/>
                </a:lnTo>
                <a:lnTo>
                  <a:pt x="173629" y="516702"/>
                </a:lnTo>
                <a:lnTo>
                  <a:pt x="218753" y="529099"/>
                </a:lnTo>
                <a:lnTo>
                  <a:pt x="266700" y="533400"/>
                </a:lnTo>
                <a:lnTo>
                  <a:pt x="314646" y="529099"/>
                </a:lnTo>
                <a:lnTo>
                  <a:pt x="359770" y="516702"/>
                </a:lnTo>
                <a:lnTo>
                  <a:pt x="401320" y="496965"/>
                </a:lnTo>
                <a:lnTo>
                  <a:pt x="438541" y="470642"/>
                </a:lnTo>
                <a:lnTo>
                  <a:pt x="470683" y="438489"/>
                </a:lnTo>
                <a:lnTo>
                  <a:pt x="496993" y="401263"/>
                </a:lnTo>
                <a:lnTo>
                  <a:pt x="516717" y="359719"/>
                </a:lnTo>
                <a:lnTo>
                  <a:pt x="529103" y="314612"/>
                </a:lnTo>
                <a:lnTo>
                  <a:pt x="533400" y="266573"/>
                </a:lnTo>
                <a:lnTo>
                  <a:pt x="529102" y="218660"/>
                </a:lnTo>
                <a:lnTo>
                  <a:pt x="516710" y="173554"/>
                </a:lnTo>
                <a:lnTo>
                  <a:pt x="496973" y="132014"/>
                </a:lnTo>
                <a:lnTo>
                  <a:pt x="470642" y="94794"/>
                </a:lnTo>
                <a:lnTo>
                  <a:pt x="438541" y="62704"/>
                </a:lnTo>
                <a:lnTo>
                  <a:pt x="401319" y="36401"/>
                </a:lnTo>
                <a:lnTo>
                  <a:pt x="359770" y="16681"/>
                </a:lnTo>
                <a:lnTo>
                  <a:pt x="314646" y="4295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26227" y="444030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573"/>
                </a:moveTo>
                <a:lnTo>
                  <a:pt x="4296" y="218660"/>
                </a:lnTo>
                <a:lnTo>
                  <a:pt x="16682" y="173554"/>
                </a:lnTo>
                <a:lnTo>
                  <a:pt x="36406" y="132014"/>
                </a:lnTo>
                <a:lnTo>
                  <a:pt x="62716" y="94794"/>
                </a:lnTo>
                <a:lnTo>
                  <a:pt x="94858" y="62652"/>
                </a:lnTo>
                <a:lnTo>
                  <a:pt x="132079" y="36345"/>
                </a:lnTo>
                <a:lnTo>
                  <a:pt x="173629" y="16629"/>
                </a:lnTo>
                <a:lnTo>
                  <a:pt x="218753" y="4262"/>
                </a:lnTo>
                <a:lnTo>
                  <a:pt x="266700" y="0"/>
                </a:lnTo>
                <a:lnTo>
                  <a:pt x="314646" y="4295"/>
                </a:lnTo>
                <a:lnTo>
                  <a:pt x="359770" y="16681"/>
                </a:lnTo>
                <a:lnTo>
                  <a:pt x="401319" y="36401"/>
                </a:lnTo>
                <a:lnTo>
                  <a:pt x="438541" y="62704"/>
                </a:lnTo>
                <a:lnTo>
                  <a:pt x="470683" y="94836"/>
                </a:lnTo>
                <a:lnTo>
                  <a:pt x="496993" y="132042"/>
                </a:lnTo>
                <a:lnTo>
                  <a:pt x="516717" y="173569"/>
                </a:lnTo>
                <a:lnTo>
                  <a:pt x="529103" y="218664"/>
                </a:lnTo>
                <a:lnTo>
                  <a:pt x="533400" y="266573"/>
                </a:lnTo>
                <a:lnTo>
                  <a:pt x="529103" y="314612"/>
                </a:lnTo>
                <a:lnTo>
                  <a:pt x="516717" y="359719"/>
                </a:lnTo>
                <a:lnTo>
                  <a:pt x="496993" y="401263"/>
                </a:lnTo>
                <a:lnTo>
                  <a:pt x="470683" y="438489"/>
                </a:lnTo>
                <a:lnTo>
                  <a:pt x="438541" y="470642"/>
                </a:lnTo>
                <a:lnTo>
                  <a:pt x="401320" y="496965"/>
                </a:lnTo>
                <a:lnTo>
                  <a:pt x="359770" y="516702"/>
                </a:lnTo>
                <a:lnTo>
                  <a:pt x="314646" y="529099"/>
                </a:lnTo>
                <a:lnTo>
                  <a:pt x="266700" y="533400"/>
                </a:lnTo>
                <a:lnTo>
                  <a:pt x="218753" y="529099"/>
                </a:lnTo>
                <a:lnTo>
                  <a:pt x="173629" y="516702"/>
                </a:lnTo>
                <a:lnTo>
                  <a:pt x="132080" y="496965"/>
                </a:lnTo>
                <a:lnTo>
                  <a:pt x="94858" y="470642"/>
                </a:lnTo>
                <a:lnTo>
                  <a:pt x="62716" y="438489"/>
                </a:lnTo>
                <a:lnTo>
                  <a:pt x="36406" y="401263"/>
                </a:lnTo>
                <a:lnTo>
                  <a:pt x="16682" y="359719"/>
                </a:lnTo>
                <a:lnTo>
                  <a:pt x="4296" y="314612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737352" y="453720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93027" y="444030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62"/>
                </a:lnTo>
                <a:lnTo>
                  <a:pt x="173629" y="16629"/>
                </a:lnTo>
                <a:lnTo>
                  <a:pt x="132079" y="36345"/>
                </a:lnTo>
                <a:lnTo>
                  <a:pt x="94805" y="62704"/>
                </a:lnTo>
                <a:lnTo>
                  <a:pt x="62686" y="94836"/>
                </a:lnTo>
                <a:lnTo>
                  <a:pt x="36393" y="132042"/>
                </a:lnTo>
                <a:lnTo>
                  <a:pt x="16678" y="173569"/>
                </a:lnTo>
                <a:lnTo>
                  <a:pt x="4295" y="218664"/>
                </a:lnTo>
                <a:lnTo>
                  <a:pt x="0" y="266573"/>
                </a:lnTo>
                <a:lnTo>
                  <a:pt x="4296" y="314612"/>
                </a:lnTo>
                <a:lnTo>
                  <a:pt x="16682" y="359719"/>
                </a:lnTo>
                <a:lnTo>
                  <a:pt x="36406" y="401263"/>
                </a:lnTo>
                <a:lnTo>
                  <a:pt x="62716" y="438489"/>
                </a:lnTo>
                <a:lnTo>
                  <a:pt x="94858" y="470642"/>
                </a:lnTo>
                <a:lnTo>
                  <a:pt x="132079" y="496965"/>
                </a:lnTo>
                <a:lnTo>
                  <a:pt x="173629" y="516702"/>
                </a:lnTo>
                <a:lnTo>
                  <a:pt x="218753" y="529099"/>
                </a:lnTo>
                <a:lnTo>
                  <a:pt x="266700" y="533400"/>
                </a:lnTo>
                <a:lnTo>
                  <a:pt x="314646" y="529099"/>
                </a:lnTo>
                <a:lnTo>
                  <a:pt x="359770" y="516702"/>
                </a:lnTo>
                <a:lnTo>
                  <a:pt x="401320" y="496965"/>
                </a:lnTo>
                <a:lnTo>
                  <a:pt x="438541" y="470642"/>
                </a:lnTo>
                <a:lnTo>
                  <a:pt x="470683" y="438489"/>
                </a:lnTo>
                <a:lnTo>
                  <a:pt x="496993" y="401263"/>
                </a:lnTo>
                <a:lnTo>
                  <a:pt x="516717" y="359719"/>
                </a:lnTo>
                <a:lnTo>
                  <a:pt x="529103" y="314612"/>
                </a:lnTo>
                <a:lnTo>
                  <a:pt x="533400" y="266573"/>
                </a:lnTo>
                <a:lnTo>
                  <a:pt x="529102" y="218660"/>
                </a:lnTo>
                <a:lnTo>
                  <a:pt x="516710" y="173554"/>
                </a:lnTo>
                <a:lnTo>
                  <a:pt x="496973" y="132014"/>
                </a:lnTo>
                <a:lnTo>
                  <a:pt x="470642" y="94794"/>
                </a:lnTo>
                <a:lnTo>
                  <a:pt x="438541" y="62704"/>
                </a:lnTo>
                <a:lnTo>
                  <a:pt x="401320" y="36401"/>
                </a:lnTo>
                <a:lnTo>
                  <a:pt x="359770" y="16681"/>
                </a:lnTo>
                <a:lnTo>
                  <a:pt x="314646" y="4295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93027" y="444030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573"/>
                </a:moveTo>
                <a:lnTo>
                  <a:pt x="4296" y="218660"/>
                </a:lnTo>
                <a:lnTo>
                  <a:pt x="16682" y="173554"/>
                </a:lnTo>
                <a:lnTo>
                  <a:pt x="36406" y="132014"/>
                </a:lnTo>
                <a:lnTo>
                  <a:pt x="62716" y="94794"/>
                </a:lnTo>
                <a:lnTo>
                  <a:pt x="94858" y="62652"/>
                </a:lnTo>
                <a:lnTo>
                  <a:pt x="132079" y="36345"/>
                </a:lnTo>
                <a:lnTo>
                  <a:pt x="173629" y="16629"/>
                </a:lnTo>
                <a:lnTo>
                  <a:pt x="218753" y="4262"/>
                </a:lnTo>
                <a:lnTo>
                  <a:pt x="266700" y="0"/>
                </a:lnTo>
                <a:lnTo>
                  <a:pt x="314646" y="4295"/>
                </a:lnTo>
                <a:lnTo>
                  <a:pt x="359770" y="16681"/>
                </a:lnTo>
                <a:lnTo>
                  <a:pt x="401320" y="36401"/>
                </a:lnTo>
                <a:lnTo>
                  <a:pt x="438541" y="62704"/>
                </a:lnTo>
                <a:lnTo>
                  <a:pt x="470683" y="94836"/>
                </a:lnTo>
                <a:lnTo>
                  <a:pt x="496993" y="132042"/>
                </a:lnTo>
                <a:lnTo>
                  <a:pt x="516717" y="173569"/>
                </a:lnTo>
                <a:lnTo>
                  <a:pt x="529103" y="218664"/>
                </a:lnTo>
                <a:lnTo>
                  <a:pt x="533400" y="266573"/>
                </a:lnTo>
                <a:lnTo>
                  <a:pt x="529103" y="314612"/>
                </a:lnTo>
                <a:lnTo>
                  <a:pt x="516717" y="359719"/>
                </a:lnTo>
                <a:lnTo>
                  <a:pt x="496993" y="401263"/>
                </a:lnTo>
                <a:lnTo>
                  <a:pt x="470683" y="438489"/>
                </a:lnTo>
                <a:lnTo>
                  <a:pt x="438541" y="470642"/>
                </a:lnTo>
                <a:lnTo>
                  <a:pt x="401320" y="496965"/>
                </a:lnTo>
                <a:lnTo>
                  <a:pt x="359770" y="516702"/>
                </a:lnTo>
                <a:lnTo>
                  <a:pt x="314646" y="529099"/>
                </a:lnTo>
                <a:lnTo>
                  <a:pt x="266700" y="533400"/>
                </a:lnTo>
                <a:lnTo>
                  <a:pt x="218753" y="529099"/>
                </a:lnTo>
                <a:lnTo>
                  <a:pt x="173629" y="516702"/>
                </a:lnTo>
                <a:lnTo>
                  <a:pt x="132079" y="496965"/>
                </a:lnTo>
                <a:lnTo>
                  <a:pt x="94858" y="470642"/>
                </a:lnTo>
                <a:lnTo>
                  <a:pt x="62716" y="438489"/>
                </a:lnTo>
                <a:lnTo>
                  <a:pt x="36406" y="401263"/>
                </a:lnTo>
                <a:lnTo>
                  <a:pt x="16682" y="359719"/>
                </a:lnTo>
                <a:lnTo>
                  <a:pt x="4296" y="314612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732523" y="453720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54602" y="24384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92802" y="243840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68802" y="32004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3048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54602" y="32004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0"/>
                </a:moveTo>
                <a:lnTo>
                  <a:pt x="3048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731002" y="3200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64427" y="41353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31027" y="413537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0"/>
                </a:moveTo>
                <a:lnTo>
                  <a:pt x="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337808" y="2236978"/>
            <a:ext cx="1240790" cy="810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FF0000"/>
                </a:solidFill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1985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08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534"/>
            <a:ext cx="6410960" cy="8737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 b="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 b="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Node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to be deleted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has two</a:t>
            </a:r>
            <a:r>
              <a:rPr dirty="0" sz="2700" spc="-13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children.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dirty="0" sz="1800" spc="15" b="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 b="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Complex</a:t>
            </a:r>
            <a:r>
              <a:rPr dirty="0" sz="2700" spc="-13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case: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5668" y="2398395"/>
            <a:ext cx="7884159" cy="2755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10" marR="465455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>
                <a:latin typeface="Lucida Sans Unicode"/>
                <a:cs typeface="Lucida Sans Unicode"/>
              </a:rPr>
              <a:t>Find </a:t>
            </a:r>
            <a:r>
              <a:rPr dirty="0" sz="2300" spc="-5">
                <a:latin typeface="Lucida Sans Unicode"/>
                <a:cs typeface="Lucida Sans Unicode"/>
              </a:rPr>
              <a:t>the </a:t>
            </a:r>
            <a:r>
              <a:rPr dirty="0" sz="2300">
                <a:latin typeface="Lucida Sans Unicode"/>
                <a:cs typeface="Lucida Sans Unicode"/>
              </a:rPr>
              <a:t>node with </a:t>
            </a:r>
            <a:r>
              <a:rPr dirty="0" sz="2300" spc="-5">
                <a:latin typeface="Lucida Sans Unicode"/>
                <a:cs typeface="Lucida Sans Unicode"/>
              </a:rPr>
              <a:t>the </a:t>
            </a:r>
            <a:r>
              <a:rPr dirty="0" sz="2300">
                <a:latin typeface="Lucida Sans Unicode"/>
                <a:cs typeface="Lucida Sans Unicode"/>
              </a:rPr>
              <a:t>minimum </a:t>
            </a:r>
            <a:r>
              <a:rPr dirty="0" sz="2300" spc="-5">
                <a:latin typeface="Lucida Sans Unicode"/>
                <a:cs typeface="Lucida Sans Unicode"/>
              </a:rPr>
              <a:t>key in the </a:t>
            </a:r>
            <a:r>
              <a:rPr dirty="0" sz="2300">
                <a:latin typeface="Lucida Sans Unicode"/>
                <a:cs typeface="Lucida Sans Unicode"/>
              </a:rPr>
              <a:t>right  subtree (left-most node </a:t>
            </a:r>
            <a:r>
              <a:rPr dirty="0" sz="2300" spc="-5">
                <a:latin typeface="Lucida Sans Unicode"/>
                <a:cs typeface="Lucida Sans Unicode"/>
              </a:rPr>
              <a:t>in the </a:t>
            </a:r>
            <a:r>
              <a:rPr dirty="0" sz="2300">
                <a:latin typeface="Lucida Sans Unicode"/>
                <a:cs typeface="Lucida Sans Unicode"/>
              </a:rPr>
              <a:t>right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subtree).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>
                <a:latin typeface="Lucida Sans Unicode"/>
                <a:cs typeface="Lucida Sans Unicode"/>
              </a:rPr>
              <a:t>Copy its </a:t>
            </a:r>
            <a:r>
              <a:rPr dirty="0" sz="2300" spc="-5">
                <a:latin typeface="Lucida Sans Unicode"/>
                <a:cs typeface="Lucida Sans Unicode"/>
              </a:rPr>
              <a:t>key/data over the </a:t>
            </a:r>
            <a:r>
              <a:rPr dirty="0" sz="2300">
                <a:latin typeface="Lucida Sans Unicode"/>
                <a:cs typeface="Lucida Sans Unicode"/>
              </a:rPr>
              <a:t>node </a:t>
            </a:r>
            <a:r>
              <a:rPr dirty="0" sz="2300" spc="-5">
                <a:latin typeface="Lucida Sans Unicode"/>
                <a:cs typeface="Lucida Sans Unicode"/>
              </a:rPr>
              <a:t>to be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deleted.</a:t>
            </a:r>
            <a:endParaRPr sz="2300">
              <a:latin typeface="Lucida Sans Unicode"/>
              <a:cs typeface="Lucida Sans Unicode"/>
            </a:endParaRPr>
          </a:p>
          <a:p>
            <a:pPr marL="52451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Delete </a:t>
            </a:r>
            <a:r>
              <a:rPr dirty="0" sz="2300">
                <a:latin typeface="Lucida Sans Unicode"/>
                <a:cs typeface="Lucida Sans Unicode"/>
              </a:rPr>
              <a:t>the </a:t>
            </a:r>
            <a:r>
              <a:rPr dirty="0" sz="2300" spc="-5">
                <a:latin typeface="Lucida Sans Unicode"/>
                <a:cs typeface="Lucida Sans Unicode"/>
              </a:rPr>
              <a:t>duplicate </a:t>
            </a:r>
            <a:r>
              <a:rPr dirty="0" sz="2300">
                <a:latin typeface="Lucida Sans Unicode"/>
                <a:cs typeface="Lucida Sans Unicode"/>
              </a:rPr>
              <a:t>node (using </a:t>
            </a:r>
            <a:r>
              <a:rPr dirty="0" sz="2300" spc="-5">
                <a:latin typeface="Lucida Sans Unicode"/>
                <a:cs typeface="Lucida Sans Unicode"/>
              </a:rPr>
              <a:t>either </a:t>
            </a:r>
            <a:r>
              <a:rPr dirty="0" sz="2300">
                <a:latin typeface="Lucida Sans Unicode"/>
                <a:cs typeface="Lucida Sans Unicode"/>
              </a:rPr>
              <a:t>Case 1 or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2)</a:t>
            </a:r>
            <a:endParaRPr sz="2300">
              <a:latin typeface="Lucida Sans Unicode"/>
              <a:cs typeface="Lucida Sans Unicode"/>
            </a:endParaRPr>
          </a:p>
          <a:p>
            <a:pPr algn="just" marL="268605" marR="5080" indent="-256540">
              <a:lnSpc>
                <a:spcPct val="100000"/>
              </a:lnSpc>
              <a:spcBef>
                <a:spcPts val="330"/>
              </a:spcBef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The </a:t>
            </a:r>
            <a:r>
              <a:rPr dirty="0" sz="2700">
                <a:latin typeface="Lucida Sans Unicode"/>
                <a:cs typeface="Lucida Sans Unicode"/>
              </a:rPr>
              <a:t>node will </a:t>
            </a:r>
            <a:r>
              <a:rPr dirty="0" sz="2700" spc="-5">
                <a:latin typeface="Lucida Sans Unicode"/>
                <a:cs typeface="Lucida Sans Unicode"/>
              </a:rPr>
              <a:t>be </a:t>
            </a:r>
            <a:r>
              <a:rPr dirty="0" sz="2700" spc="-10">
                <a:latin typeface="Lucida Sans Unicode"/>
                <a:cs typeface="Lucida Sans Unicode"/>
              </a:rPr>
              <a:t>overwritten </a:t>
            </a:r>
            <a:r>
              <a:rPr dirty="0" sz="2700" spc="-5">
                <a:latin typeface="Lucida Sans Unicode"/>
                <a:cs typeface="Lucida Sans Unicode"/>
              </a:rPr>
              <a:t>by the </a:t>
            </a:r>
            <a:r>
              <a:rPr dirty="0" sz="2700">
                <a:latin typeface="Lucida Sans Unicode"/>
                <a:cs typeface="Lucida Sans Unicode"/>
              </a:rPr>
              <a:t>minimum  node </a:t>
            </a:r>
            <a:r>
              <a:rPr dirty="0" sz="2700" spc="-5">
                <a:latin typeface="Lucida Sans Unicode"/>
                <a:cs typeface="Lucida Sans Unicode"/>
              </a:rPr>
              <a:t>in the right </a:t>
            </a:r>
            <a:r>
              <a:rPr dirty="0" sz="2700">
                <a:latin typeface="Lucida Sans Unicode"/>
                <a:cs typeface="Lucida Sans Unicode"/>
              </a:rPr>
              <a:t>subtree. </a:t>
            </a:r>
            <a:r>
              <a:rPr dirty="0" sz="2700" spc="-5">
                <a:latin typeface="Lucida Sans Unicode"/>
                <a:cs typeface="Lucida Sans Unicode"/>
              </a:rPr>
              <a:t>Then that duplicate  </a:t>
            </a:r>
            <a:r>
              <a:rPr dirty="0" sz="2700">
                <a:latin typeface="Lucida Sans Unicode"/>
                <a:cs typeface="Lucida Sans Unicode"/>
              </a:rPr>
              <a:t>node will </a:t>
            </a:r>
            <a:r>
              <a:rPr dirty="0" sz="2700" spc="-5">
                <a:latin typeface="Lucida Sans Unicode"/>
                <a:cs typeface="Lucida Sans Unicode"/>
              </a:rPr>
              <a:t>be</a:t>
            </a:r>
            <a:r>
              <a:rPr dirty="0" sz="2700" spc="-16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deleted.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4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83858" y="2073528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550285" cy="4426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21590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60705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1475105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L="560705">
              <a:lnSpc>
                <a:spcPts val="1730"/>
              </a:lnSpc>
              <a:spcBef>
                <a:spcPts val="5"/>
              </a:spcBef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algn="ctr" marR="1905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475105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algn="r" marR="889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algn="r" marR="508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algn="ctr" marR="4953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algn="r" marR="64135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algn="r" marR="100965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algn="ctr" marR="206375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algn="r" marR="508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560705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560705" marR="1737995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635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16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4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83858" y="2073528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98189" y="1752600"/>
            <a:ext cx="183896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find </a:t>
            </a:r>
            <a:r>
              <a:rPr dirty="0" sz="1200" spc="-5">
                <a:latin typeface="Lucida Sans Unicode"/>
                <a:cs typeface="Lucida Sans Unicode"/>
              </a:rPr>
              <a:t>min in right</a:t>
            </a:r>
            <a:r>
              <a:rPr dirty="0" sz="1200" spc="-6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4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83858" y="2073528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11851" y="2247900"/>
            <a:ext cx="30607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m</a:t>
            </a:r>
            <a:r>
              <a:rPr dirty="0" sz="1200">
                <a:latin typeface="Lucida Sans Unicode"/>
                <a:cs typeface="Lucida Sans Unicode"/>
              </a:rPr>
              <a:t>in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98189" y="1752600"/>
            <a:ext cx="183896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find </a:t>
            </a:r>
            <a:r>
              <a:rPr dirty="0" sz="1200" spc="-5">
                <a:latin typeface="Lucida Sans Unicode"/>
                <a:cs typeface="Lucida Sans Unicode"/>
              </a:rPr>
              <a:t>min in right</a:t>
            </a:r>
            <a:r>
              <a:rPr dirty="0" sz="1200" spc="-6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4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83858" y="2073528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11851" y="2247900"/>
            <a:ext cx="30607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m</a:t>
            </a:r>
            <a:r>
              <a:rPr dirty="0" sz="1200">
                <a:latin typeface="Lucida Sans Unicode"/>
                <a:cs typeface="Lucida Sans Unicode"/>
              </a:rPr>
              <a:t>in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21226" y="1752600"/>
            <a:ext cx="106997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copy</a:t>
            </a:r>
            <a:r>
              <a:rPr dirty="0" sz="1200" spc="-90">
                <a:latin typeface="Lucida Sans Unicode"/>
                <a:cs typeface="Lucida Sans Unicode"/>
              </a:rPr>
              <a:t> </a:t>
            </a:r>
            <a:r>
              <a:rPr dirty="0" sz="1200" spc="-10">
                <a:latin typeface="Lucida Sans Unicode"/>
                <a:cs typeface="Lucida Sans Unicode"/>
              </a:rPr>
              <a:t>key/data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4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83858" y="2073528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42715" y="1623948"/>
            <a:ext cx="1438910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685" marR="5080" indent="-13462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delete duplicate</a:t>
            </a:r>
            <a:r>
              <a:rPr dirty="0" sz="1200" spc="-10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70  in right</a:t>
            </a:r>
            <a:r>
              <a:rPr dirty="0" sz="1200" spc="-8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4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3858" y="2073528"/>
            <a:ext cx="109410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77992" y="2231390"/>
            <a:ext cx="59055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(case</a:t>
            </a:r>
            <a:r>
              <a:rPr dirty="0" sz="1200" spc="-10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2)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42715" y="1623948"/>
            <a:ext cx="1869439" cy="633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685" marR="435609" indent="-13462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delete duplicate</a:t>
            </a:r>
            <a:r>
              <a:rPr dirty="0" sz="1200" spc="-10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70  in right</a:t>
            </a:r>
            <a:r>
              <a:rPr dirty="0" sz="1200" spc="-8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459"/>
              </a:spcBef>
            </a:pPr>
            <a:r>
              <a:rPr dirty="0" sz="1200" spc="-5">
                <a:latin typeface="Lucida Sans Unicode"/>
                <a:cs typeface="Lucida Sans Unicode"/>
              </a:rPr>
              <a:t>d</a:t>
            </a:r>
            <a:r>
              <a:rPr dirty="0" sz="1200">
                <a:latin typeface="Lucida Sans Unicode"/>
                <a:cs typeface="Lucida Sans Unicode"/>
              </a:rPr>
              <a:t>ele</a:t>
            </a:r>
            <a:r>
              <a:rPr dirty="0" sz="1200" spc="-5">
                <a:latin typeface="Lucida Sans Unicode"/>
                <a:cs typeface="Lucida Sans Unicode"/>
              </a:rPr>
              <a:t>t</a:t>
            </a:r>
            <a:r>
              <a:rPr dirty="0" sz="1200"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38195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672" y="28398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66053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162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4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4026" y="5202682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3858" y="2073528"/>
            <a:ext cx="109410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77992" y="2231390"/>
            <a:ext cx="59055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(case</a:t>
            </a:r>
            <a:r>
              <a:rPr dirty="0" sz="1200" spc="-10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2)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42715" y="1623948"/>
            <a:ext cx="1869439" cy="633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685" marR="435609" indent="-13462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delete duplicate</a:t>
            </a:r>
            <a:r>
              <a:rPr dirty="0" sz="1200" spc="-10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70  in right</a:t>
            </a:r>
            <a:r>
              <a:rPr dirty="0" sz="1200" spc="-8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459"/>
              </a:spcBef>
            </a:pPr>
            <a:r>
              <a:rPr dirty="0" sz="1200" spc="-5">
                <a:latin typeface="Lucida Sans Unicode"/>
                <a:cs typeface="Lucida Sans Unicode"/>
              </a:rPr>
              <a:t>d</a:t>
            </a:r>
            <a:r>
              <a:rPr dirty="0" sz="1200">
                <a:latin typeface="Lucida Sans Unicode"/>
                <a:cs typeface="Lucida Sans Unicode"/>
              </a:rPr>
              <a:t>ele</a:t>
            </a:r>
            <a:r>
              <a:rPr dirty="0" sz="1200" spc="-5">
                <a:latin typeface="Lucida Sans Unicode"/>
                <a:cs typeface="Lucida Sans Unicode"/>
              </a:rPr>
              <a:t>t</a:t>
            </a:r>
            <a:r>
              <a:rPr dirty="0" sz="1200">
                <a:latin typeface="Lucida Sans Unicode"/>
                <a:cs typeface="Lucida Sans Unicode"/>
              </a:rPr>
              <a:t>e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057650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04052" y="35640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9623" y="28779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6852" y="44022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2023" y="4402201"/>
            <a:ext cx="461009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83858" y="2073528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057650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04052" y="35640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9623" y="28779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6852" y="44022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2023" y="4402201"/>
            <a:ext cx="461009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80809" y="2073528"/>
            <a:ext cx="1097280" cy="566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21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057650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04052" y="35640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9623" y="28779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6852" y="44022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2023" y="4402201"/>
            <a:ext cx="461009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80809" y="2073528"/>
            <a:ext cx="1097280" cy="5664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21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3796" y="3064509"/>
            <a:ext cx="98361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762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find </a:t>
            </a:r>
            <a:r>
              <a:rPr dirty="0" sz="1200" spc="-5">
                <a:latin typeface="Lucida Sans Unicode"/>
                <a:cs typeface="Lucida Sans Unicode"/>
              </a:rPr>
              <a:t>min </a:t>
            </a:r>
            <a:r>
              <a:rPr dirty="0" sz="1200">
                <a:latin typeface="Lucida Sans Unicode"/>
                <a:cs typeface="Lucida Sans Unicode"/>
              </a:rPr>
              <a:t>in  </a:t>
            </a:r>
            <a:r>
              <a:rPr dirty="0" sz="1200" spc="-5">
                <a:latin typeface="Lucida Sans Unicode"/>
                <a:cs typeface="Lucida Sans Unicode"/>
              </a:rPr>
              <a:t>right</a:t>
            </a:r>
            <a:r>
              <a:rPr dirty="0" sz="1200" spc="-8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057650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04052" y="35640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9623" y="28779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6852" y="44022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2023" y="4402201"/>
            <a:ext cx="461009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80809" y="2073528"/>
            <a:ext cx="1097280" cy="5664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21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3796" y="3064509"/>
            <a:ext cx="98361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762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find </a:t>
            </a:r>
            <a:r>
              <a:rPr dirty="0" sz="1200" spc="-5">
                <a:latin typeface="Lucida Sans Unicode"/>
                <a:cs typeface="Lucida Sans Unicode"/>
              </a:rPr>
              <a:t>min </a:t>
            </a:r>
            <a:r>
              <a:rPr dirty="0" sz="1200">
                <a:latin typeface="Lucida Sans Unicode"/>
                <a:cs typeface="Lucida Sans Unicode"/>
              </a:rPr>
              <a:t>in  </a:t>
            </a:r>
            <a:r>
              <a:rPr dirty="0" sz="1200" spc="-5">
                <a:latin typeface="Lucida Sans Unicode"/>
                <a:cs typeface="Lucida Sans Unicode"/>
              </a:rPr>
              <a:t>right</a:t>
            </a:r>
            <a:r>
              <a:rPr dirty="0" sz="1200" spc="-8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24955" y="3816095"/>
            <a:ext cx="30607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m</a:t>
            </a:r>
            <a:r>
              <a:rPr dirty="0" sz="1200">
                <a:latin typeface="Lucida Sans Unicode"/>
                <a:cs typeface="Lucida Sans Unicode"/>
              </a:rPr>
              <a:t>in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2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2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8"/>
                </a:lnTo>
                <a:lnTo>
                  <a:pt x="121436" y="21273"/>
                </a:lnTo>
                <a:lnTo>
                  <a:pt x="81185" y="45976"/>
                </a:lnTo>
                <a:lnTo>
                  <a:pt x="47616" y="78377"/>
                </a:lnTo>
                <a:lnTo>
                  <a:pt x="22029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9" y="301122"/>
                </a:lnTo>
                <a:lnTo>
                  <a:pt x="47616" y="339960"/>
                </a:lnTo>
                <a:lnTo>
                  <a:pt x="81185" y="372361"/>
                </a:lnTo>
                <a:lnTo>
                  <a:pt x="121436" y="397064"/>
                </a:lnTo>
                <a:lnTo>
                  <a:pt x="167071" y="412809"/>
                </a:lnTo>
                <a:lnTo>
                  <a:pt x="216789" y="418338"/>
                </a:lnTo>
                <a:lnTo>
                  <a:pt x="266506" y="412809"/>
                </a:lnTo>
                <a:lnTo>
                  <a:pt x="312141" y="397064"/>
                </a:lnTo>
                <a:lnTo>
                  <a:pt x="352392" y="372361"/>
                </a:lnTo>
                <a:lnTo>
                  <a:pt x="385961" y="339960"/>
                </a:lnTo>
                <a:lnTo>
                  <a:pt x="411548" y="301122"/>
                </a:lnTo>
                <a:lnTo>
                  <a:pt x="427854" y="257105"/>
                </a:lnTo>
                <a:lnTo>
                  <a:pt x="433577" y="209169"/>
                </a:lnTo>
                <a:lnTo>
                  <a:pt x="427854" y="161232"/>
                </a:lnTo>
                <a:lnTo>
                  <a:pt x="411548" y="117215"/>
                </a:lnTo>
                <a:lnTo>
                  <a:pt x="385961" y="78377"/>
                </a:lnTo>
                <a:lnTo>
                  <a:pt x="352392" y="45976"/>
                </a:lnTo>
                <a:lnTo>
                  <a:pt x="312141" y="21273"/>
                </a:lnTo>
                <a:lnTo>
                  <a:pt x="266506" y="5528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9" y="117215"/>
                </a:lnTo>
                <a:lnTo>
                  <a:pt x="47616" y="78377"/>
                </a:lnTo>
                <a:lnTo>
                  <a:pt x="81185" y="45976"/>
                </a:lnTo>
                <a:lnTo>
                  <a:pt x="121436" y="21273"/>
                </a:lnTo>
                <a:lnTo>
                  <a:pt x="167071" y="5528"/>
                </a:lnTo>
                <a:lnTo>
                  <a:pt x="216789" y="0"/>
                </a:lnTo>
                <a:lnTo>
                  <a:pt x="266506" y="5528"/>
                </a:lnTo>
                <a:lnTo>
                  <a:pt x="312141" y="21273"/>
                </a:lnTo>
                <a:lnTo>
                  <a:pt x="352392" y="45976"/>
                </a:lnTo>
                <a:lnTo>
                  <a:pt x="385961" y="78377"/>
                </a:lnTo>
                <a:lnTo>
                  <a:pt x="411548" y="117215"/>
                </a:lnTo>
                <a:lnTo>
                  <a:pt x="427854" y="161232"/>
                </a:lnTo>
                <a:lnTo>
                  <a:pt x="433577" y="209169"/>
                </a:lnTo>
                <a:lnTo>
                  <a:pt x="427854" y="257105"/>
                </a:lnTo>
                <a:lnTo>
                  <a:pt x="411548" y="301122"/>
                </a:lnTo>
                <a:lnTo>
                  <a:pt x="385961" y="339960"/>
                </a:lnTo>
                <a:lnTo>
                  <a:pt x="352392" y="372361"/>
                </a:lnTo>
                <a:lnTo>
                  <a:pt x="312141" y="397064"/>
                </a:lnTo>
                <a:lnTo>
                  <a:pt x="266506" y="412809"/>
                </a:lnTo>
                <a:lnTo>
                  <a:pt x="216789" y="418338"/>
                </a:lnTo>
                <a:lnTo>
                  <a:pt x="167071" y="412809"/>
                </a:lnTo>
                <a:lnTo>
                  <a:pt x="121436" y="397064"/>
                </a:lnTo>
                <a:lnTo>
                  <a:pt x="81185" y="372361"/>
                </a:lnTo>
                <a:lnTo>
                  <a:pt x="47616" y="339960"/>
                </a:lnTo>
                <a:lnTo>
                  <a:pt x="22029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2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2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9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1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1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0"/>
                </a:lnTo>
                <a:lnTo>
                  <a:pt x="266466" y="412689"/>
                </a:lnTo>
                <a:lnTo>
                  <a:pt x="312085" y="396959"/>
                </a:lnTo>
                <a:lnTo>
                  <a:pt x="352339" y="372274"/>
                </a:lnTo>
                <a:lnTo>
                  <a:pt x="385921" y="339887"/>
                </a:lnTo>
                <a:lnTo>
                  <a:pt x="411526" y="301050"/>
                </a:lnTo>
                <a:lnTo>
                  <a:pt x="427847" y="257018"/>
                </a:lnTo>
                <a:lnTo>
                  <a:pt x="433577" y="209041"/>
                </a:lnTo>
                <a:lnTo>
                  <a:pt x="427847" y="161113"/>
                </a:lnTo>
                <a:lnTo>
                  <a:pt x="411526" y="117113"/>
                </a:lnTo>
                <a:lnTo>
                  <a:pt x="385921" y="78300"/>
                </a:lnTo>
                <a:lnTo>
                  <a:pt x="352339" y="45926"/>
                </a:lnTo>
                <a:lnTo>
                  <a:pt x="312085" y="21248"/>
                </a:lnTo>
                <a:lnTo>
                  <a:pt x="26646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466" y="5521"/>
                </a:lnTo>
                <a:lnTo>
                  <a:pt x="312085" y="21248"/>
                </a:lnTo>
                <a:lnTo>
                  <a:pt x="352339" y="45926"/>
                </a:lnTo>
                <a:lnTo>
                  <a:pt x="385921" y="78300"/>
                </a:lnTo>
                <a:lnTo>
                  <a:pt x="411526" y="117113"/>
                </a:lnTo>
                <a:lnTo>
                  <a:pt x="427847" y="161113"/>
                </a:lnTo>
                <a:lnTo>
                  <a:pt x="433577" y="209041"/>
                </a:lnTo>
                <a:lnTo>
                  <a:pt x="427847" y="257018"/>
                </a:lnTo>
                <a:lnTo>
                  <a:pt x="411526" y="301050"/>
                </a:lnTo>
                <a:lnTo>
                  <a:pt x="385921" y="339887"/>
                </a:lnTo>
                <a:lnTo>
                  <a:pt x="352339" y="372274"/>
                </a:lnTo>
                <a:lnTo>
                  <a:pt x="312085" y="396959"/>
                </a:lnTo>
                <a:lnTo>
                  <a:pt x="266466" y="412689"/>
                </a:lnTo>
                <a:lnTo>
                  <a:pt x="216789" y="418210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4250" y="3184398"/>
            <a:ext cx="346075" cy="275590"/>
          </a:xfrm>
          <a:custGeom>
            <a:avLst/>
            <a:gdLst/>
            <a:ahLst/>
            <a:cxnLst/>
            <a:rect l="l" t="t" r="r" b="b"/>
            <a:pathLst>
              <a:path w="346075" h="275589">
                <a:moveTo>
                  <a:pt x="345694" y="0"/>
                </a:moveTo>
                <a:lnTo>
                  <a:pt x="0" y="27508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75068" y="3178175"/>
            <a:ext cx="367665" cy="260350"/>
          </a:xfrm>
          <a:custGeom>
            <a:avLst/>
            <a:gdLst/>
            <a:ahLst/>
            <a:cxnLst/>
            <a:rect l="l" t="t" r="r" b="b"/>
            <a:pathLst>
              <a:path w="367665" h="260350">
                <a:moveTo>
                  <a:pt x="0" y="0"/>
                </a:moveTo>
                <a:lnTo>
                  <a:pt x="367664" y="26022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99100" y="3758310"/>
            <a:ext cx="255904" cy="314960"/>
          </a:xfrm>
          <a:custGeom>
            <a:avLst/>
            <a:gdLst/>
            <a:ahLst/>
            <a:cxnLst/>
            <a:rect l="l" t="t" r="r" b="b"/>
            <a:pathLst>
              <a:path w="255904" h="314960">
                <a:moveTo>
                  <a:pt x="255397" y="0"/>
                </a:moveTo>
                <a:lnTo>
                  <a:pt x="0" y="31483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64250" y="3758310"/>
            <a:ext cx="247650" cy="299085"/>
          </a:xfrm>
          <a:custGeom>
            <a:avLst/>
            <a:gdLst/>
            <a:ahLst/>
            <a:cxnLst/>
            <a:rect l="l" t="t" r="r" b="b"/>
            <a:pathLst>
              <a:path w="247650" h="299085">
                <a:moveTo>
                  <a:pt x="0" y="0"/>
                </a:moveTo>
                <a:lnTo>
                  <a:pt x="247650" y="29870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426579" y="3758310"/>
            <a:ext cx="372110" cy="358775"/>
          </a:xfrm>
          <a:custGeom>
            <a:avLst/>
            <a:gdLst/>
            <a:ahLst/>
            <a:cxnLst/>
            <a:rect l="l" t="t" r="r" b="b"/>
            <a:pathLst>
              <a:path w="372109" h="358775">
                <a:moveTo>
                  <a:pt x="0" y="0"/>
                </a:moveTo>
                <a:lnTo>
                  <a:pt x="371601" y="35839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57465" y="4415535"/>
            <a:ext cx="140970" cy="191770"/>
          </a:xfrm>
          <a:custGeom>
            <a:avLst/>
            <a:gdLst/>
            <a:ahLst/>
            <a:cxnLst/>
            <a:rect l="l" t="t" r="r" b="b"/>
            <a:pathLst>
              <a:path w="140970" h="191770">
                <a:moveTo>
                  <a:pt x="140715" y="0"/>
                </a:moveTo>
                <a:lnTo>
                  <a:pt x="0" y="1916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97701" y="4415535"/>
            <a:ext cx="247650" cy="239395"/>
          </a:xfrm>
          <a:custGeom>
            <a:avLst/>
            <a:gdLst/>
            <a:ahLst/>
            <a:cxnLst/>
            <a:rect l="l" t="t" r="r" b="b"/>
            <a:pathLst>
              <a:path w="247650" h="239395">
                <a:moveTo>
                  <a:pt x="0" y="0"/>
                </a:moveTo>
                <a:lnTo>
                  <a:pt x="247650" y="2390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89953" y="4953253"/>
            <a:ext cx="255904" cy="305435"/>
          </a:xfrm>
          <a:custGeom>
            <a:avLst/>
            <a:gdLst/>
            <a:ahLst/>
            <a:cxnLst/>
            <a:rect l="l" t="t" r="r" b="b"/>
            <a:pathLst>
              <a:path w="255904" h="305435">
                <a:moveTo>
                  <a:pt x="255397" y="0"/>
                </a:moveTo>
                <a:lnTo>
                  <a:pt x="0" y="30505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71689" y="4996815"/>
            <a:ext cx="298450" cy="286385"/>
          </a:xfrm>
          <a:custGeom>
            <a:avLst/>
            <a:gdLst/>
            <a:ahLst/>
            <a:cxnLst/>
            <a:rect l="l" t="t" r="r" b="b"/>
            <a:pathLst>
              <a:path w="298450" h="286385">
                <a:moveTo>
                  <a:pt x="0" y="0"/>
                </a:moveTo>
                <a:lnTo>
                  <a:pt x="298068" y="28638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439915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90331" y="37890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057650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17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2423" y="35640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9623" y="28779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6852" y="44022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2023" y="4402201"/>
            <a:ext cx="461009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80809" y="2073528"/>
            <a:ext cx="1097280" cy="5664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21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6257" y="3814317"/>
            <a:ext cx="30607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m</a:t>
            </a:r>
            <a:r>
              <a:rPr dirty="0" sz="1200">
                <a:latin typeface="Lucida Sans Unicode"/>
                <a:cs typeface="Lucida Sans Unicode"/>
              </a:rPr>
              <a:t>in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99126" y="3247009"/>
            <a:ext cx="106997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copy</a:t>
            </a:r>
            <a:r>
              <a:rPr dirty="0" sz="1200" spc="-90">
                <a:latin typeface="Lucida Sans Unicode"/>
                <a:cs typeface="Lucida Sans Unicode"/>
              </a:rPr>
              <a:t> </a:t>
            </a:r>
            <a:r>
              <a:rPr dirty="0" sz="1200" spc="-10">
                <a:latin typeface="Lucida Sans Unicode"/>
                <a:cs typeface="Lucida Sans Unicode"/>
              </a:rPr>
              <a:t>key/data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057650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17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32423" y="35640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9623" y="28779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6852" y="44022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2023" y="4402201"/>
            <a:ext cx="461009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80809" y="2073528"/>
            <a:ext cx="1097280" cy="5664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21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2880" y="3058033"/>
            <a:ext cx="153416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3675" marR="5080" indent="-18161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delete duplicate</a:t>
            </a:r>
            <a:r>
              <a:rPr dirty="0" sz="1200" spc="-10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100  in right</a:t>
            </a:r>
            <a:r>
              <a:rPr dirty="0" sz="1200" spc="-8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057650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17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32423" y="35640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9623" y="28779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6852" y="44022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2023" y="4402201"/>
            <a:ext cx="461009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80809" y="2073528"/>
            <a:ext cx="1097280" cy="5664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21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2880" y="3058033"/>
            <a:ext cx="1534160" cy="392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3675" marR="5080" indent="-18161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delete duplicate</a:t>
            </a:r>
            <a:r>
              <a:rPr dirty="0" sz="1200" spc="-10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100  in right</a:t>
            </a:r>
            <a:r>
              <a:rPr dirty="0" sz="1200" spc="-8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94526" y="3580510"/>
            <a:ext cx="590550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5588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delete  (case</a:t>
            </a:r>
            <a:r>
              <a:rPr dirty="0" sz="1200" spc="-11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1)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35602" y="2057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35602" y="2057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92927" y="3467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79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92927" y="3467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79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932423" y="35640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30802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30802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87801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80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87801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974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97402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50127" y="2781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50127" y="2781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389623" y="28779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07002" y="5105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07002" y="5105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16602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816602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35727" y="4305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35727" y="4305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546852" y="44022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54602" y="24384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932553" y="2421001"/>
            <a:ext cx="1513205" cy="431800"/>
          </a:xfrm>
          <a:custGeom>
            <a:avLst/>
            <a:gdLst/>
            <a:ahLst/>
            <a:cxnLst/>
            <a:rect l="l" t="t" r="r" b="b"/>
            <a:pathLst>
              <a:path w="1513204" h="431800">
                <a:moveTo>
                  <a:pt x="0" y="0"/>
                </a:moveTo>
                <a:lnTo>
                  <a:pt x="1512824" y="431673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368802" y="32004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3048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54602" y="32004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0"/>
                </a:moveTo>
                <a:lnTo>
                  <a:pt x="3048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273927" y="3238500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152400" y="0"/>
                </a:moveTo>
                <a:lnTo>
                  <a:pt x="0" y="228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588002" y="4038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588002" y="47244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3048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740527" y="4000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0"/>
                </a:moveTo>
                <a:lnTo>
                  <a:pt x="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480809" y="2073528"/>
            <a:ext cx="1097280" cy="566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21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ts val="21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17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32117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17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3648" y="4389373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3477" y="44324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1750" y="28398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0567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2085" y="366979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83858" y="1713229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32117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17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3648" y="4389373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3477" y="44324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1750" y="28398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0567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2085" y="366979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98189" y="1752600"/>
            <a:ext cx="183896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find </a:t>
            </a:r>
            <a:r>
              <a:rPr dirty="0" sz="1200" spc="-5">
                <a:latin typeface="Lucida Sans Unicode"/>
                <a:cs typeface="Lucida Sans Unicode"/>
              </a:rPr>
              <a:t>min in right</a:t>
            </a:r>
            <a:r>
              <a:rPr dirty="0" sz="1200" spc="-6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483858" y="1713229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32117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17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3648" y="4389373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3477" y="44324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1750" y="28398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0567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2085" y="366979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98189" y="1752600"/>
            <a:ext cx="183896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find </a:t>
            </a:r>
            <a:r>
              <a:rPr dirty="0" sz="1200" spc="-5">
                <a:latin typeface="Lucida Sans Unicode"/>
                <a:cs typeface="Lucida Sans Unicode"/>
              </a:rPr>
              <a:t>min in right</a:t>
            </a:r>
            <a:r>
              <a:rPr dirty="0" sz="1200" spc="-6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483858" y="1713229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53836" y="3816095"/>
            <a:ext cx="3067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min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32117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3648" y="4389373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3477" y="44324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1750" y="28398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0567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2085" y="366979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83858" y="1713229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53836" y="3816095"/>
            <a:ext cx="3067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min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69128" y="2280030"/>
            <a:ext cx="734695" cy="2026285"/>
          </a:xfrm>
          <a:custGeom>
            <a:avLst/>
            <a:gdLst/>
            <a:ahLst/>
            <a:cxnLst/>
            <a:rect l="l" t="t" r="r" b="b"/>
            <a:pathLst>
              <a:path w="734695" h="2026285">
                <a:moveTo>
                  <a:pt x="734313" y="1987423"/>
                </a:moveTo>
                <a:lnTo>
                  <a:pt x="721613" y="1987677"/>
                </a:lnTo>
                <a:lnTo>
                  <a:pt x="721995" y="2025777"/>
                </a:lnTo>
                <a:lnTo>
                  <a:pt x="734695" y="2025523"/>
                </a:lnTo>
                <a:lnTo>
                  <a:pt x="734313" y="1987423"/>
                </a:lnTo>
                <a:close/>
              </a:path>
              <a:path w="734695" h="2026285">
                <a:moveTo>
                  <a:pt x="733679" y="1936623"/>
                </a:moveTo>
                <a:lnTo>
                  <a:pt x="720979" y="1936877"/>
                </a:lnTo>
                <a:lnTo>
                  <a:pt x="721360" y="1974977"/>
                </a:lnTo>
                <a:lnTo>
                  <a:pt x="734060" y="1974723"/>
                </a:lnTo>
                <a:lnTo>
                  <a:pt x="733679" y="1936623"/>
                </a:lnTo>
                <a:close/>
              </a:path>
              <a:path w="734695" h="2026285">
                <a:moveTo>
                  <a:pt x="732028" y="1885823"/>
                </a:moveTo>
                <a:lnTo>
                  <a:pt x="719328" y="1886204"/>
                </a:lnTo>
                <a:lnTo>
                  <a:pt x="720598" y="1924304"/>
                </a:lnTo>
                <a:lnTo>
                  <a:pt x="733298" y="1923796"/>
                </a:lnTo>
                <a:lnTo>
                  <a:pt x="732028" y="1885823"/>
                </a:lnTo>
                <a:close/>
              </a:path>
              <a:path w="734695" h="2026285">
                <a:moveTo>
                  <a:pt x="730250" y="1834896"/>
                </a:moveTo>
                <a:lnTo>
                  <a:pt x="717550" y="1835531"/>
                </a:lnTo>
                <a:lnTo>
                  <a:pt x="717804" y="1840357"/>
                </a:lnTo>
                <a:lnTo>
                  <a:pt x="718947" y="1873504"/>
                </a:lnTo>
                <a:lnTo>
                  <a:pt x="731647" y="1873123"/>
                </a:lnTo>
                <a:lnTo>
                  <a:pt x="730504" y="1839849"/>
                </a:lnTo>
                <a:lnTo>
                  <a:pt x="730250" y="1834896"/>
                </a:lnTo>
                <a:close/>
              </a:path>
              <a:path w="734695" h="2026285">
                <a:moveTo>
                  <a:pt x="727329" y="1784096"/>
                </a:moveTo>
                <a:lnTo>
                  <a:pt x="714756" y="1784858"/>
                </a:lnTo>
                <a:lnTo>
                  <a:pt x="716788" y="1822831"/>
                </a:lnTo>
                <a:lnTo>
                  <a:pt x="729488" y="1822196"/>
                </a:lnTo>
                <a:lnTo>
                  <a:pt x="727329" y="1784096"/>
                </a:lnTo>
                <a:close/>
              </a:path>
              <a:path w="734695" h="2026285">
                <a:moveTo>
                  <a:pt x="724281" y="1733296"/>
                </a:moveTo>
                <a:lnTo>
                  <a:pt x="711581" y="1734312"/>
                </a:lnTo>
                <a:lnTo>
                  <a:pt x="712724" y="1748155"/>
                </a:lnTo>
                <a:lnTo>
                  <a:pt x="713994" y="1772158"/>
                </a:lnTo>
                <a:lnTo>
                  <a:pt x="726694" y="1771396"/>
                </a:lnTo>
                <a:lnTo>
                  <a:pt x="725297" y="1747393"/>
                </a:lnTo>
                <a:lnTo>
                  <a:pt x="724281" y="1733296"/>
                </a:lnTo>
                <a:close/>
              </a:path>
              <a:path w="734695" h="2026285">
                <a:moveTo>
                  <a:pt x="720344" y="1682623"/>
                </a:moveTo>
                <a:lnTo>
                  <a:pt x="707771" y="1683639"/>
                </a:lnTo>
                <a:lnTo>
                  <a:pt x="710565" y="1721612"/>
                </a:lnTo>
                <a:lnTo>
                  <a:pt x="723265" y="1720596"/>
                </a:lnTo>
                <a:lnTo>
                  <a:pt x="720344" y="1682623"/>
                </a:lnTo>
                <a:close/>
              </a:path>
              <a:path w="734695" h="2026285">
                <a:moveTo>
                  <a:pt x="716026" y="1631950"/>
                </a:moveTo>
                <a:lnTo>
                  <a:pt x="703326" y="1633093"/>
                </a:lnTo>
                <a:lnTo>
                  <a:pt x="705612" y="1656588"/>
                </a:lnTo>
                <a:lnTo>
                  <a:pt x="706755" y="1670939"/>
                </a:lnTo>
                <a:lnTo>
                  <a:pt x="719455" y="1670050"/>
                </a:lnTo>
                <a:lnTo>
                  <a:pt x="718312" y="1655572"/>
                </a:lnTo>
                <a:lnTo>
                  <a:pt x="716026" y="1631950"/>
                </a:lnTo>
                <a:close/>
              </a:path>
              <a:path w="734695" h="2026285">
                <a:moveTo>
                  <a:pt x="711073" y="1581404"/>
                </a:moveTo>
                <a:lnTo>
                  <a:pt x="698373" y="1582547"/>
                </a:lnTo>
                <a:lnTo>
                  <a:pt x="702056" y="1620520"/>
                </a:lnTo>
                <a:lnTo>
                  <a:pt x="714756" y="1619250"/>
                </a:lnTo>
                <a:lnTo>
                  <a:pt x="711073" y="1581404"/>
                </a:lnTo>
                <a:close/>
              </a:path>
              <a:path w="734695" h="2026285">
                <a:moveTo>
                  <a:pt x="705358" y="1530731"/>
                </a:moveTo>
                <a:lnTo>
                  <a:pt x="692785" y="1532255"/>
                </a:lnTo>
                <a:lnTo>
                  <a:pt x="697230" y="1569974"/>
                </a:lnTo>
                <a:lnTo>
                  <a:pt x="709803" y="1568704"/>
                </a:lnTo>
                <a:lnTo>
                  <a:pt x="709422" y="1564386"/>
                </a:lnTo>
                <a:lnTo>
                  <a:pt x="705358" y="1530731"/>
                </a:lnTo>
                <a:close/>
              </a:path>
              <a:path w="734695" h="2026285">
                <a:moveTo>
                  <a:pt x="699388" y="1480312"/>
                </a:moveTo>
                <a:lnTo>
                  <a:pt x="686816" y="1481836"/>
                </a:lnTo>
                <a:lnTo>
                  <a:pt x="691261" y="1519682"/>
                </a:lnTo>
                <a:lnTo>
                  <a:pt x="703961" y="1518158"/>
                </a:lnTo>
                <a:lnTo>
                  <a:pt x="699388" y="1480312"/>
                </a:lnTo>
                <a:close/>
              </a:path>
              <a:path w="734695" h="2026285">
                <a:moveTo>
                  <a:pt x="692404" y="1429893"/>
                </a:moveTo>
                <a:lnTo>
                  <a:pt x="679831" y="1431544"/>
                </a:lnTo>
                <a:lnTo>
                  <a:pt x="685165" y="1469390"/>
                </a:lnTo>
                <a:lnTo>
                  <a:pt x="697738" y="1467612"/>
                </a:lnTo>
                <a:lnTo>
                  <a:pt x="692404" y="1429893"/>
                </a:lnTo>
                <a:close/>
              </a:path>
              <a:path w="734695" h="2026285">
                <a:moveTo>
                  <a:pt x="685292" y="1379474"/>
                </a:moveTo>
                <a:lnTo>
                  <a:pt x="672719" y="1381379"/>
                </a:lnTo>
                <a:lnTo>
                  <a:pt x="673608" y="1386713"/>
                </a:lnTo>
                <a:lnTo>
                  <a:pt x="678053" y="1418971"/>
                </a:lnTo>
                <a:lnTo>
                  <a:pt x="690626" y="1417320"/>
                </a:lnTo>
                <a:lnTo>
                  <a:pt x="686181" y="1384935"/>
                </a:lnTo>
                <a:lnTo>
                  <a:pt x="685292" y="1379474"/>
                </a:lnTo>
                <a:close/>
              </a:path>
              <a:path w="734695" h="2026285">
                <a:moveTo>
                  <a:pt x="677163" y="1329309"/>
                </a:moveTo>
                <a:lnTo>
                  <a:pt x="664718" y="1331341"/>
                </a:lnTo>
                <a:lnTo>
                  <a:pt x="670687" y="1368933"/>
                </a:lnTo>
                <a:lnTo>
                  <a:pt x="683260" y="1366901"/>
                </a:lnTo>
                <a:lnTo>
                  <a:pt x="677163" y="1329309"/>
                </a:lnTo>
                <a:close/>
              </a:path>
              <a:path w="734695" h="2026285">
                <a:moveTo>
                  <a:pt x="668782" y="1279017"/>
                </a:moveTo>
                <a:lnTo>
                  <a:pt x="656209" y="1281303"/>
                </a:lnTo>
                <a:lnTo>
                  <a:pt x="659511" y="1299083"/>
                </a:lnTo>
                <a:lnTo>
                  <a:pt x="662686" y="1318768"/>
                </a:lnTo>
                <a:lnTo>
                  <a:pt x="675132" y="1316736"/>
                </a:lnTo>
                <a:lnTo>
                  <a:pt x="672084" y="1297051"/>
                </a:lnTo>
                <a:lnTo>
                  <a:pt x="668782" y="1279017"/>
                </a:lnTo>
                <a:close/>
              </a:path>
              <a:path w="734695" h="2026285">
                <a:moveTo>
                  <a:pt x="659638" y="1229106"/>
                </a:moveTo>
                <a:lnTo>
                  <a:pt x="647192" y="1231392"/>
                </a:lnTo>
                <a:lnTo>
                  <a:pt x="654050" y="1268857"/>
                </a:lnTo>
                <a:lnTo>
                  <a:pt x="666496" y="1266571"/>
                </a:lnTo>
                <a:lnTo>
                  <a:pt x="659638" y="1229106"/>
                </a:lnTo>
                <a:close/>
              </a:path>
              <a:path w="734695" h="2026285">
                <a:moveTo>
                  <a:pt x="649859" y="1179068"/>
                </a:moveTo>
                <a:lnTo>
                  <a:pt x="637413" y="1181608"/>
                </a:lnTo>
                <a:lnTo>
                  <a:pt x="643763" y="1212850"/>
                </a:lnTo>
                <a:lnTo>
                  <a:pt x="644906" y="1218819"/>
                </a:lnTo>
                <a:lnTo>
                  <a:pt x="657351" y="1216533"/>
                </a:lnTo>
                <a:lnTo>
                  <a:pt x="656336" y="1210564"/>
                </a:lnTo>
                <a:lnTo>
                  <a:pt x="649859" y="1179068"/>
                </a:lnTo>
                <a:close/>
              </a:path>
              <a:path w="734695" h="2026285">
                <a:moveTo>
                  <a:pt x="639699" y="1129284"/>
                </a:moveTo>
                <a:lnTo>
                  <a:pt x="627253" y="1131824"/>
                </a:lnTo>
                <a:lnTo>
                  <a:pt x="634873" y="1169162"/>
                </a:lnTo>
                <a:lnTo>
                  <a:pt x="647319" y="1166622"/>
                </a:lnTo>
                <a:lnTo>
                  <a:pt x="639699" y="1129284"/>
                </a:lnTo>
                <a:close/>
              </a:path>
              <a:path w="734695" h="2026285">
                <a:moveTo>
                  <a:pt x="628523" y="1079627"/>
                </a:moveTo>
                <a:lnTo>
                  <a:pt x="616204" y="1082421"/>
                </a:lnTo>
                <a:lnTo>
                  <a:pt x="624459" y="1119632"/>
                </a:lnTo>
                <a:lnTo>
                  <a:pt x="636905" y="1116838"/>
                </a:lnTo>
                <a:lnTo>
                  <a:pt x="628523" y="1079627"/>
                </a:lnTo>
                <a:close/>
              </a:path>
              <a:path w="734695" h="2026285">
                <a:moveTo>
                  <a:pt x="617093" y="1029970"/>
                </a:moveTo>
                <a:lnTo>
                  <a:pt x="604774" y="1033018"/>
                </a:lnTo>
                <a:lnTo>
                  <a:pt x="607822" y="1045464"/>
                </a:lnTo>
                <a:lnTo>
                  <a:pt x="613410" y="1069975"/>
                </a:lnTo>
                <a:lnTo>
                  <a:pt x="625729" y="1067181"/>
                </a:lnTo>
                <a:lnTo>
                  <a:pt x="620268" y="1042670"/>
                </a:lnTo>
                <a:lnTo>
                  <a:pt x="617093" y="1029970"/>
                </a:lnTo>
                <a:close/>
              </a:path>
              <a:path w="734695" h="2026285">
                <a:moveTo>
                  <a:pt x="604774" y="980694"/>
                </a:moveTo>
                <a:lnTo>
                  <a:pt x="592455" y="983742"/>
                </a:lnTo>
                <a:lnTo>
                  <a:pt x="601726" y="1020699"/>
                </a:lnTo>
                <a:lnTo>
                  <a:pt x="614045" y="1017651"/>
                </a:lnTo>
                <a:lnTo>
                  <a:pt x="604774" y="980694"/>
                </a:lnTo>
                <a:close/>
              </a:path>
              <a:path w="734695" h="2026285">
                <a:moveTo>
                  <a:pt x="591820" y="931418"/>
                </a:moveTo>
                <a:lnTo>
                  <a:pt x="579501" y="934847"/>
                </a:lnTo>
                <a:lnTo>
                  <a:pt x="589407" y="971423"/>
                </a:lnTo>
                <a:lnTo>
                  <a:pt x="601726" y="968375"/>
                </a:lnTo>
                <a:lnTo>
                  <a:pt x="599948" y="961644"/>
                </a:lnTo>
                <a:lnTo>
                  <a:pt x="591820" y="931418"/>
                </a:lnTo>
                <a:close/>
              </a:path>
              <a:path w="734695" h="2026285">
                <a:moveTo>
                  <a:pt x="578358" y="882269"/>
                </a:moveTo>
                <a:lnTo>
                  <a:pt x="566166" y="885952"/>
                </a:lnTo>
                <a:lnTo>
                  <a:pt x="566293" y="886206"/>
                </a:lnTo>
                <a:lnTo>
                  <a:pt x="576199" y="922528"/>
                </a:lnTo>
                <a:lnTo>
                  <a:pt x="588391" y="919226"/>
                </a:lnTo>
                <a:lnTo>
                  <a:pt x="578485" y="882904"/>
                </a:lnTo>
                <a:lnTo>
                  <a:pt x="578358" y="882269"/>
                </a:lnTo>
                <a:close/>
              </a:path>
              <a:path w="734695" h="2026285">
                <a:moveTo>
                  <a:pt x="563880" y="833628"/>
                </a:moveTo>
                <a:lnTo>
                  <a:pt x="551688" y="837184"/>
                </a:lnTo>
                <a:lnTo>
                  <a:pt x="562610" y="873760"/>
                </a:lnTo>
                <a:lnTo>
                  <a:pt x="574801" y="870077"/>
                </a:lnTo>
                <a:lnTo>
                  <a:pt x="563880" y="833628"/>
                </a:lnTo>
                <a:close/>
              </a:path>
              <a:path w="734695" h="2026285">
                <a:moveTo>
                  <a:pt x="548767" y="784987"/>
                </a:moveTo>
                <a:lnTo>
                  <a:pt x="536701" y="788797"/>
                </a:lnTo>
                <a:lnTo>
                  <a:pt x="543560" y="810006"/>
                </a:lnTo>
                <a:lnTo>
                  <a:pt x="548005" y="825119"/>
                </a:lnTo>
                <a:lnTo>
                  <a:pt x="560197" y="821436"/>
                </a:lnTo>
                <a:lnTo>
                  <a:pt x="555751" y="806323"/>
                </a:lnTo>
                <a:lnTo>
                  <a:pt x="548767" y="784987"/>
                </a:lnTo>
                <a:close/>
              </a:path>
              <a:path w="734695" h="2026285">
                <a:moveTo>
                  <a:pt x="533146" y="736600"/>
                </a:moveTo>
                <a:lnTo>
                  <a:pt x="521081" y="740537"/>
                </a:lnTo>
                <a:lnTo>
                  <a:pt x="532765" y="776732"/>
                </a:lnTo>
                <a:lnTo>
                  <a:pt x="544830" y="772795"/>
                </a:lnTo>
                <a:lnTo>
                  <a:pt x="533146" y="736600"/>
                </a:lnTo>
                <a:close/>
              </a:path>
              <a:path w="734695" h="2026285">
                <a:moveTo>
                  <a:pt x="516255" y="688467"/>
                </a:moveTo>
                <a:lnTo>
                  <a:pt x="504317" y="692785"/>
                </a:lnTo>
                <a:lnTo>
                  <a:pt x="517017" y="728726"/>
                </a:lnTo>
                <a:lnTo>
                  <a:pt x="528955" y="724408"/>
                </a:lnTo>
                <a:lnTo>
                  <a:pt x="516255" y="688467"/>
                </a:lnTo>
                <a:close/>
              </a:path>
              <a:path w="734695" h="2026285">
                <a:moveTo>
                  <a:pt x="498856" y="640588"/>
                </a:moveTo>
                <a:lnTo>
                  <a:pt x="486918" y="645160"/>
                </a:lnTo>
                <a:lnTo>
                  <a:pt x="494665" y="665353"/>
                </a:lnTo>
                <a:lnTo>
                  <a:pt x="500125" y="680720"/>
                </a:lnTo>
                <a:lnTo>
                  <a:pt x="512063" y="676529"/>
                </a:lnTo>
                <a:lnTo>
                  <a:pt x="506730" y="661162"/>
                </a:lnTo>
                <a:lnTo>
                  <a:pt x="498856" y="640588"/>
                </a:lnTo>
                <a:close/>
              </a:path>
              <a:path w="734695" h="2026285">
                <a:moveTo>
                  <a:pt x="480695" y="593217"/>
                </a:moveTo>
                <a:lnTo>
                  <a:pt x="468757" y="597789"/>
                </a:lnTo>
                <a:lnTo>
                  <a:pt x="482473" y="633349"/>
                </a:lnTo>
                <a:lnTo>
                  <a:pt x="494284" y="628777"/>
                </a:lnTo>
                <a:lnTo>
                  <a:pt x="480695" y="593217"/>
                </a:lnTo>
                <a:close/>
              </a:path>
              <a:path w="734695" h="2026285">
                <a:moveTo>
                  <a:pt x="461010" y="546100"/>
                </a:moveTo>
                <a:lnTo>
                  <a:pt x="449325" y="551053"/>
                </a:lnTo>
                <a:lnTo>
                  <a:pt x="464058" y="586232"/>
                </a:lnTo>
                <a:lnTo>
                  <a:pt x="475742" y="581279"/>
                </a:lnTo>
                <a:lnTo>
                  <a:pt x="461010" y="546100"/>
                </a:lnTo>
                <a:close/>
              </a:path>
              <a:path w="734695" h="2026285">
                <a:moveTo>
                  <a:pt x="440563" y="499491"/>
                </a:moveTo>
                <a:lnTo>
                  <a:pt x="429006" y="504698"/>
                </a:lnTo>
                <a:lnTo>
                  <a:pt x="441579" y="532511"/>
                </a:lnTo>
                <a:lnTo>
                  <a:pt x="444373" y="539242"/>
                </a:lnTo>
                <a:lnTo>
                  <a:pt x="456184" y="534416"/>
                </a:lnTo>
                <a:lnTo>
                  <a:pt x="453263" y="527558"/>
                </a:lnTo>
                <a:lnTo>
                  <a:pt x="440563" y="499491"/>
                </a:lnTo>
                <a:close/>
              </a:path>
              <a:path w="734695" h="2026285">
                <a:moveTo>
                  <a:pt x="418973" y="453263"/>
                </a:moveTo>
                <a:lnTo>
                  <a:pt x="407670" y="458851"/>
                </a:lnTo>
                <a:lnTo>
                  <a:pt x="413512" y="470789"/>
                </a:lnTo>
                <a:lnTo>
                  <a:pt x="423672" y="493141"/>
                </a:lnTo>
                <a:lnTo>
                  <a:pt x="435229" y="487934"/>
                </a:lnTo>
                <a:lnTo>
                  <a:pt x="425069" y="465582"/>
                </a:lnTo>
                <a:lnTo>
                  <a:pt x="418973" y="453263"/>
                </a:lnTo>
                <a:close/>
              </a:path>
              <a:path w="734695" h="2026285">
                <a:moveTo>
                  <a:pt x="396494" y="407670"/>
                </a:moveTo>
                <a:lnTo>
                  <a:pt x="385063" y="413258"/>
                </a:lnTo>
                <a:lnTo>
                  <a:pt x="401955" y="447421"/>
                </a:lnTo>
                <a:lnTo>
                  <a:pt x="413385" y="441833"/>
                </a:lnTo>
                <a:lnTo>
                  <a:pt x="396494" y="407670"/>
                </a:lnTo>
                <a:close/>
              </a:path>
              <a:path w="734695" h="2026285">
                <a:moveTo>
                  <a:pt x="372110" y="362839"/>
                </a:moveTo>
                <a:lnTo>
                  <a:pt x="360934" y="368935"/>
                </a:lnTo>
                <a:lnTo>
                  <a:pt x="379222" y="402336"/>
                </a:lnTo>
                <a:lnTo>
                  <a:pt x="390398" y="396240"/>
                </a:lnTo>
                <a:lnTo>
                  <a:pt x="372110" y="362839"/>
                </a:lnTo>
                <a:close/>
              </a:path>
              <a:path w="734695" h="2026285">
                <a:moveTo>
                  <a:pt x="346456" y="318770"/>
                </a:moveTo>
                <a:lnTo>
                  <a:pt x="335534" y="325247"/>
                </a:lnTo>
                <a:lnTo>
                  <a:pt x="354965" y="358013"/>
                </a:lnTo>
                <a:lnTo>
                  <a:pt x="365887" y="351409"/>
                </a:lnTo>
                <a:lnTo>
                  <a:pt x="346456" y="318770"/>
                </a:lnTo>
                <a:close/>
              </a:path>
              <a:path w="734695" h="2026285">
                <a:moveTo>
                  <a:pt x="319024" y="275590"/>
                </a:moveTo>
                <a:lnTo>
                  <a:pt x="308483" y="282575"/>
                </a:lnTo>
                <a:lnTo>
                  <a:pt x="324866" y="307340"/>
                </a:lnTo>
                <a:lnTo>
                  <a:pt x="329057" y="314325"/>
                </a:lnTo>
                <a:lnTo>
                  <a:pt x="339851" y="307848"/>
                </a:lnTo>
                <a:lnTo>
                  <a:pt x="335788" y="300863"/>
                </a:lnTo>
                <a:lnTo>
                  <a:pt x="319024" y="275590"/>
                </a:lnTo>
                <a:close/>
              </a:path>
              <a:path w="734695" h="2026285">
                <a:moveTo>
                  <a:pt x="289687" y="233680"/>
                </a:moveTo>
                <a:lnTo>
                  <a:pt x="279526" y="241300"/>
                </a:lnTo>
                <a:lnTo>
                  <a:pt x="293878" y="260604"/>
                </a:lnTo>
                <a:lnTo>
                  <a:pt x="301371" y="272034"/>
                </a:lnTo>
                <a:lnTo>
                  <a:pt x="312038" y="265049"/>
                </a:lnTo>
                <a:lnTo>
                  <a:pt x="304419" y="253619"/>
                </a:lnTo>
                <a:lnTo>
                  <a:pt x="289687" y="233680"/>
                </a:lnTo>
                <a:close/>
              </a:path>
              <a:path w="734695" h="2026285">
                <a:moveTo>
                  <a:pt x="258191" y="193421"/>
                </a:moveTo>
                <a:lnTo>
                  <a:pt x="248412" y="201549"/>
                </a:lnTo>
                <a:lnTo>
                  <a:pt x="262382" y="218186"/>
                </a:lnTo>
                <a:lnTo>
                  <a:pt x="271907" y="231140"/>
                </a:lnTo>
                <a:lnTo>
                  <a:pt x="282067" y="223520"/>
                </a:lnTo>
                <a:lnTo>
                  <a:pt x="272542" y="210566"/>
                </a:lnTo>
                <a:lnTo>
                  <a:pt x="258191" y="193421"/>
                </a:lnTo>
                <a:close/>
              </a:path>
              <a:path w="734695" h="2026285">
                <a:moveTo>
                  <a:pt x="224028" y="155321"/>
                </a:moveTo>
                <a:lnTo>
                  <a:pt x="214884" y="164084"/>
                </a:lnTo>
                <a:lnTo>
                  <a:pt x="230250" y="179959"/>
                </a:lnTo>
                <a:lnTo>
                  <a:pt x="240284" y="191897"/>
                </a:lnTo>
                <a:lnTo>
                  <a:pt x="249936" y="183769"/>
                </a:lnTo>
                <a:lnTo>
                  <a:pt x="240030" y="171831"/>
                </a:lnTo>
                <a:lnTo>
                  <a:pt x="224028" y="155321"/>
                </a:lnTo>
                <a:close/>
              </a:path>
              <a:path w="734695" h="2026285">
                <a:moveTo>
                  <a:pt x="186944" y="119888"/>
                </a:moveTo>
                <a:lnTo>
                  <a:pt x="178435" y="129413"/>
                </a:lnTo>
                <a:lnTo>
                  <a:pt x="197866" y="146558"/>
                </a:lnTo>
                <a:lnTo>
                  <a:pt x="205994" y="154940"/>
                </a:lnTo>
                <a:lnTo>
                  <a:pt x="215137" y="146177"/>
                </a:lnTo>
                <a:lnTo>
                  <a:pt x="206883" y="137668"/>
                </a:lnTo>
                <a:lnTo>
                  <a:pt x="186944" y="119888"/>
                </a:lnTo>
                <a:close/>
              </a:path>
              <a:path w="734695" h="2026285">
                <a:moveTo>
                  <a:pt x="146431" y="88392"/>
                </a:moveTo>
                <a:lnTo>
                  <a:pt x="138937" y="98679"/>
                </a:lnTo>
                <a:lnTo>
                  <a:pt x="165100" y="117602"/>
                </a:lnTo>
                <a:lnTo>
                  <a:pt x="169037" y="121031"/>
                </a:lnTo>
                <a:lnTo>
                  <a:pt x="177419" y="111506"/>
                </a:lnTo>
                <a:lnTo>
                  <a:pt x="173482" y="108077"/>
                </a:lnTo>
                <a:lnTo>
                  <a:pt x="146431" y="88392"/>
                </a:lnTo>
                <a:close/>
              </a:path>
              <a:path w="734695" h="2026285">
                <a:moveTo>
                  <a:pt x="92583" y="0"/>
                </a:moveTo>
                <a:lnTo>
                  <a:pt x="89408" y="1397"/>
                </a:lnTo>
                <a:lnTo>
                  <a:pt x="0" y="44069"/>
                </a:lnTo>
                <a:lnTo>
                  <a:pt x="83947" y="102997"/>
                </a:lnTo>
                <a:lnTo>
                  <a:pt x="36267" y="53999"/>
                </a:lnTo>
                <a:lnTo>
                  <a:pt x="11937" y="51435"/>
                </a:lnTo>
                <a:lnTo>
                  <a:pt x="13081" y="38735"/>
                </a:lnTo>
                <a:lnTo>
                  <a:pt x="40625" y="38735"/>
                </a:lnTo>
                <a:lnTo>
                  <a:pt x="98044" y="11430"/>
                </a:lnTo>
                <a:lnTo>
                  <a:pt x="99441" y="7620"/>
                </a:lnTo>
                <a:lnTo>
                  <a:pt x="96393" y="1270"/>
                </a:lnTo>
                <a:lnTo>
                  <a:pt x="92583" y="0"/>
                </a:lnTo>
                <a:close/>
              </a:path>
              <a:path w="734695" h="2026285">
                <a:moveTo>
                  <a:pt x="101219" y="62230"/>
                </a:moveTo>
                <a:lnTo>
                  <a:pt x="96393" y="73914"/>
                </a:lnTo>
                <a:lnTo>
                  <a:pt x="98933" y="74930"/>
                </a:lnTo>
                <a:lnTo>
                  <a:pt x="129032" y="91948"/>
                </a:lnTo>
                <a:lnTo>
                  <a:pt x="135255" y="80899"/>
                </a:lnTo>
                <a:lnTo>
                  <a:pt x="105156" y="63881"/>
                </a:lnTo>
                <a:lnTo>
                  <a:pt x="101219" y="62230"/>
                </a:lnTo>
                <a:close/>
              </a:path>
              <a:path w="734695" h="2026285">
                <a:moveTo>
                  <a:pt x="87799" y="61214"/>
                </a:moveTo>
                <a:lnTo>
                  <a:pt x="65786" y="61214"/>
                </a:lnTo>
                <a:lnTo>
                  <a:pt x="84582" y="69088"/>
                </a:lnTo>
                <a:lnTo>
                  <a:pt x="87799" y="61214"/>
                </a:lnTo>
                <a:close/>
              </a:path>
              <a:path w="734695" h="2026285">
                <a:moveTo>
                  <a:pt x="52578" y="44958"/>
                </a:moveTo>
                <a:lnTo>
                  <a:pt x="49530" y="57277"/>
                </a:lnTo>
                <a:lnTo>
                  <a:pt x="66675" y="61595"/>
                </a:lnTo>
                <a:lnTo>
                  <a:pt x="65786" y="61214"/>
                </a:lnTo>
                <a:lnTo>
                  <a:pt x="87799" y="61214"/>
                </a:lnTo>
                <a:lnTo>
                  <a:pt x="89408" y="57277"/>
                </a:lnTo>
                <a:lnTo>
                  <a:pt x="70612" y="49530"/>
                </a:lnTo>
                <a:lnTo>
                  <a:pt x="69723" y="49276"/>
                </a:lnTo>
                <a:lnTo>
                  <a:pt x="52578" y="44958"/>
                </a:lnTo>
                <a:close/>
              </a:path>
              <a:path w="734695" h="2026285">
                <a:moveTo>
                  <a:pt x="36082" y="40894"/>
                </a:moveTo>
                <a:lnTo>
                  <a:pt x="25053" y="46135"/>
                </a:lnTo>
                <a:lnTo>
                  <a:pt x="36267" y="53999"/>
                </a:lnTo>
                <a:lnTo>
                  <a:pt x="37211" y="54229"/>
                </a:lnTo>
                <a:lnTo>
                  <a:pt x="40259" y="41910"/>
                </a:lnTo>
                <a:lnTo>
                  <a:pt x="36082" y="40894"/>
                </a:lnTo>
                <a:close/>
              </a:path>
              <a:path w="734695" h="2026285">
                <a:moveTo>
                  <a:pt x="32781" y="53151"/>
                </a:moveTo>
                <a:lnTo>
                  <a:pt x="36267" y="53999"/>
                </a:lnTo>
                <a:lnTo>
                  <a:pt x="35145" y="53213"/>
                </a:lnTo>
                <a:lnTo>
                  <a:pt x="33528" y="53213"/>
                </a:lnTo>
                <a:lnTo>
                  <a:pt x="32781" y="53151"/>
                </a:lnTo>
                <a:close/>
              </a:path>
              <a:path w="734695" h="2026285">
                <a:moveTo>
                  <a:pt x="32512" y="53086"/>
                </a:moveTo>
                <a:lnTo>
                  <a:pt x="32781" y="53151"/>
                </a:lnTo>
                <a:lnTo>
                  <a:pt x="33528" y="53213"/>
                </a:lnTo>
                <a:lnTo>
                  <a:pt x="32512" y="53086"/>
                </a:lnTo>
                <a:close/>
              </a:path>
              <a:path w="734695" h="2026285">
                <a:moveTo>
                  <a:pt x="34964" y="53086"/>
                </a:moveTo>
                <a:lnTo>
                  <a:pt x="32512" y="53086"/>
                </a:lnTo>
                <a:lnTo>
                  <a:pt x="33528" y="53213"/>
                </a:lnTo>
                <a:lnTo>
                  <a:pt x="35145" y="53213"/>
                </a:lnTo>
                <a:lnTo>
                  <a:pt x="34964" y="53086"/>
                </a:lnTo>
                <a:close/>
              </a:path>
              <a:path w="734695" h="2026285">
                <a:moveTo>
                  <a:pt x="13081" y="38735"/>
                </a:moveTo>
                <a:lnTo>
                  <a:pt x="11937" y="51435"/>
                </a:lnTo>
                <a:lnTo>
                  <a:pt x="32781" y="53151"/>
                </a:lnTo>
                <a:lnTo>
                  <a:pt x="32512" y="53086"/>
                </a:lnTo>
                <a:lnTo>
                  <a:pt x="34964" y="53086"/>
                </a:lnTo>
                <a:lnTo>
                  <a:pt x="31704" y="50800"/>
                </a:lnTo>
                <a:lnTo>
                  <a:pt x="15240" y="50800"/>
                </a:lnTo>
                <a:lnTo>
                  <a:pt x="16129" y="39878"/>
                </a:lnTo>
                <a:lnTo>
                  <a:pt x="25958" y="39878"/>
                </a:lnTo>
                <a:lnTo>
                  <a:pt x="13081" y="38735"/>
                </a:lnTo>
                <a:close/>
              </a:path>
              <a:path w="734695" h="2026285">
                <a:moveTo>
                  <a:pt x="16129" y="39878"/>
                </a:moveTo>
                <a:lnTo>
                  <a:pt x="15240" y="50800"/>
                </a:lnTo>
                <a:lnTo>
                  <a:pt x="25053" y="46135"/>
                </a:lnTo>
                <a:lnTo>
                  <a:pt x="16129" y="39878"/>
                </a:lnTo>
                <a:close/>
              </a:path>
              <a:path w="734695" h="2026285">
                <a:moveTo>
                  <a:pt x="25053" y="46135"/>
                </a:moveTo>
                <a:lnTo>
                  <a:pt x="15240" y="50800"/>
                </a:lnTo>
                <a:lnTo>
                  <a:pt x="31704" y="50800"/>
                </a:lnTo>
                <a:lnTo>
                  <a:pt x="25053" y="46135"/>
                </a:lnTo>
                <a:close/>
              </a:path>
              <a:path w="734695" h="2026285">
                <a:moveTo>
                  <a:pt x="25958" y="39878"/>
                </a:moveTo>
                <a:lnTo>
                  <a:pt x="16129" y="39878"/>
                </a:lnTo>
                <a:lnTo>
                  <a:pt x="25053" y="46135"/>
                </a:lnTo>
                <a:lnTo>
                  <a:pt x="36082" y="40894"/>
                </a:lnTo>
                <a:lnTo>
                  <a:pt x="35560" y="40767"/>
                </a:lnTo>
                <a:lnTo>
                  <a:pt x="34544" y="40640"/>
                </a:lnTo>
                <a:lnTo>
                  <a:pt x="25958" y="39878"/>
                </a:lnTo>
                <a:close/>
              </a:path>
              <a:path w="734695" h="2026285">
                <a:moveTo>
                  <a:pt x="40625" y="38735"/>
                </a:moveTo>
                <a:lnTo>
                  <a:pt x="13081" y="38735"/>
                </a:lnTo>
                <a:lnTo>
                  <a:pt x="34544" y="40640"/>
                </a:lnTo>
                <a:lnTo>
                  <a:pt x="35560" y="40767"/>
                </a:lnTo>
                <a:lnTo>
                  <a:pt x="36082" y="40894"/>
                </a:lnTo>
                <a:lnTo>
                  <a:pt x="40625" y="38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221226" y="1752600"/>
            <a:ext cx="106997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copy</a:t>
            </a:r>
            <a:r>
              <a:rPr dirty="0" sz="1200" spc="-90">
                <a:latin typeface="Lucida Sans Unicode"/>
                <a:cs typeface="Lucida Sans Unicode"/>
              </a:rPr>
              <a:t> </a:t>
            </a:r>
            <a:r>
              <a:rPr dirty="0" sz="1200" spc="-10">
                <a:latin typeface="Lucida Sans Unicode"/>
                <a:cs typeface="Lucida Sans Unicode"/>
              </a:rPr>
              <a:t>key/data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17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32117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17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3648" y="4389373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3477" y="44324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1750" y="28398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0567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2085" y="366979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83858" y="1713229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42715" y="1623948"/>
            <a:ext cx="1438910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685" marR="5080" indent="-13462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delete duplicate</a:t>
            </a:r>
            <a:r>
              <a:rPr dirty="0" sz="1200" spc="-10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70  in right</a:t>
            </a:r>
            <a:r>
              <a:rPr dirty="0" sz="1200" spc="-8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32117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17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3648" y="4389373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3477" y="44324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1750" y="28398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0567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2085" y="366979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83858" y="1713229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42715" y="1623948"/>
            <a:ext cx="1438910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685" marR="5080" indent="-13462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delete duplicate</a:t>
            </a:r>
            <a:r>
              <a:rPr dirty="0" sz="1200" spc="-10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70  in right</a:t>
            </a:r>
            <a:r>
              <a:rPr dirty="0" sz="1200" spc="-8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subtree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6314" y="3600577"/>
            <a:ext cx="590550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55880">
              <a:lnSpc>
                <a:spcPct val="100000"/>
              </a:lnSpc>
            </a:pPr>
            <a:r>
              <a:rPr dirty="0" sz="1200" spc="-5">
                <a:latin typeface="Lucida Sans Unicode"/>
                <a:cs typeface="Lucida Sans Unicode"/>
              </a:rPr>
              <a:t>delete  (case</a:t>
            </a:r>
            <a:r>
              <a:rPr dirty="0" sz="1200" spc="-11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1)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407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BSTNode&lt;T&gt; p =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root,q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500" spc="-15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07161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83039" y="2052637"/>
            <a:ext cx="432117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472" y="215404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18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1672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8419" y="36783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8019" y="2839846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872" y="52026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7472" y="4364101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3477" y="443242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81750" y="2839846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05676" y="3678301"/>
            <a:ext cx="4597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22085" y="366979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83858" y="1713229"/>
            <a:ext cx="109410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Lucida Sans Unicode"/>
                <a:cs typeface="Lucida Sans Unicode"/>
              </a:rPr>
              <a:t>Delete</a:t>
            </a:r>
            <a:r>
              <a:rPr dirty="0" sz="1800" spc="-12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0000"/>
                </a:solidFill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5239"/>
            <a:ext cx="6226175" cy="2912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3303270" algn="l"/>
              </a:tabLst>
            </a:pP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2400">
                <a:latin typeface="SimSun"/>
                <a:cs typeface="SimSun"/>
              </a:rPr>
              <a:t>remove_key </a:t>
            </a:r>
            <a:r>
              <a:rPr dirty="0" sz="2400" spc="-5">
                <a:latin typeface="SimSun"/>
                <a:cs typeface="SimSun"/>
              </a:rPr>
              <a:t>(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2400">
                <a:latin typeface="SimSun"/>
                <a:cs typeface="SimSun"/>
              </a:rPr>
              <a:t>tkey){  Boolean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removed =	</a:t>
            </a:r>
            <a:r>
              <a:rPr dirty="0" sz="2400" spc="-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2400" spc="-7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Boolean(</a:t>
            </a: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2400">
                <a:latin typeface="SimSun"/>
                <a:cs typeface="SimSun"/>
              </a:rPr>
              <a:t>);  BSTNode&lt;T&gt;</a:t>
            </a:r>
            <a:r>
              <a:rPr dirty="0" sz="2400" spc="-114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p;</a:t>
            </a:r>
            <a:endParaRPr sz="2400">
              <a:latin typeface="SimSun"/>
              <a:cs typeface="SimSun"/>
            </a:endParaRPr>
          </a:p>
          <a:p>
            <a:pPr marL="560705" marR="170815">
              <a:lnSpc>
                <a:spcPts val="3290"/>
              </a:lnSpc>
              <a:spcBef>
                <a:spcPts val="165"/>
              </a:spcBef>
              <a:tabLst>
                <a:tab pos="1169035" algn="l"/>
                <a:tab pos="2084070" algn="l"/>
                <a:tab pos="2846070" algn="l"/>
                <a:tab pos="3150870" algn="l"/>
                <a:tab pos="3760470" algn="l"/>
                <a:tab pos="4674870" algn="l"/>
              </a:tabLst>
            </a:pPr>
            <a:r>
              <a:rPr dirty="0" sz="2400">
                <a:latin typeface="SimSun"/>
                <a:cs typeface="SimSun"/>
              </a:rPr>
              <a:t>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remove_aux(tkey,	root,	remove</a:t>
            </a:r>
            <a:r>
              <a:rPr dirty="0" sz="2400" spc="5">
                <a:latin typeface="SimSun"/>
                <a:cs typeface="SimSun"/>
              </a:rPr>
              <a:t>d</a:t>
            </a:r>
            <a:r>
              <a:rPr dirty="0" sz="2400">
                <a:latin typeface="SimSun"/>
                <a:cs typeface="SimSun"/>
              </a:rPr>
              <a:t>);  current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root	=	p;</a:t>
            </a:r>
            <a:endParaRPr sz="24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9"/>
              </a:spcBef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removed;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35"/>
              </a:lnSpc>
              <a:spcBef>
                <a:spcPts val="395"/>
              </a:spcBef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18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04" y="1485239"/>
            <a:ext cx="6226175" cy="12458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3999"/>
              </a:lnSpc>
              <a:tabLst>
                <a:tab pos="3303270" algn="l"/>
              </a:tabLst>
            </a:pPr>
            <a:r>
              <a:rPr dirty="0" sz="2400" spc="-5"/>
              <a:t>public boolean </a:t>
            </a:r>
            <a:r>
              <a:rPr dirty="0" sz="2400" b="0">
                <a:solidFill>
                  <a:srgbClr val="000000"/>
                </a:solidFill>
                <a:latin typeface="SimSun"/>
                <a:cs typeface="SimSun"/>
              </a:rPr>
              <a:t>remove_key </a:t>
            </a:r>
            <a:r>
              <a:rPr dirty="0" sz="2400" spc="-5" b="0">
                <a:solidFill>
                  <a:srgbClr val="000000"/>
                </a:solidFill>
                <a:latin typeface="SimSun"/>
                <a:cs typeface="SimSun"/>
              </a:rPr>
              <a:t>(</a:t>
            </a:r>
            <a:r>
              <a:rPr dirty="0" sz="2400" spc="-5"/>
              <a:t>int </a:t>
            </a:r>
            <a:r>
              <a:rPr dirty="0" sz="2400" b="0">
                <a:solidFill>
                  <a:srgbClr val="000000"/>
                </a:solidFill>
                <a:latin typeface="SimSun"/>
                <a:cs typeface="SimSun"/>
              </a:rPr>
              <a:t>tkey){  Boolean</a:t>
            </a:r>
            <a:r>
              <a:rPr dirty="0" sz="2400" spc="-15" b="0">
                <a:solidFill>
                  <a:srgbClr val="000000"/>
                </a:solidFill>
                <a:latin typeface="SimSun"/>
                <a:cs typeface="SimSun"/>
              </a:rPr>
              <a:t> </a:t>
            </a:r>
            <a:r>
              <a:rPr dirty="0" sz="2400" b="0">
                <a:solidFill>
                  <a:srgbClr val="000000"/>
                </a:solidFill>
                <a:latin typeface="SimSun"/>
                <a:cs typeface="SimSun"/>
              </a:rPr>
              <a:t>removed =	</a:t>
            </a:r>
            <a:r>
              <a:rPr dirty="0" sz="2400" spc="-5"/>
              <a:t>new</a:t>
            </a:r>
            <a:r>
              <a:rPr dirty="0" sz="2400" spc="-75"/>
              <a:t> </a:t>
            </a:r>
            <a:r>
              <a:rPr dirty="0" sz="2400" b="0">
                <a:solidFill>
                  <a:srgbClr val="000000"/>
                </a:solidFill>
                <a:latin typeface="SimSun"/>
                <a:cs typeface="SimSun"/>
              </a:rPr>
              <a:t>Boolean(</a:t>
            </a:r>
            <a:r>
              <a:rPr dirty="0" sz="2400"/>
              <a:t>false</a:t>
            </a:r>
            <a:r>
              <a:rPr dirty="0" sz="2400" b="0">
                <a:solidFill>
                  <a:srgbClr val="000000"/>
                </a:solidFill>
                <a:latin typeface="SimSun"/>
                <a:cs typeface="SimSun"/>
              </a:rPr>
              <a:t>);  BSTNode&lt;T&gt;</a:t>
            </a:r>
            <a:r>
              <a:rPr dirty="0" sz="2400" spc="-114" b="0">
                <a:solidFill>
                  <a:srgbClr val="000000"/>
                </a:solidFill>
                <a:latin typeface="SimSun"/>
                <a:cs typeface="SimSun"/>
              </a:rPr>
              <a:t> </a:t>
            </a:r>
            <a:r>
              <a:rPr dirty="0" sz="2400" b="0">
                <a:solidFill>
                  <a:srgbClr val="000000"/>
                </a:solidFill>
                <a:latin typeface="SimSun"/>
                <a:cs typeface="SimSun"/>
              </a:rPr>
              <a:t>p;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786507"/>
            <a:ext cx="552196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  <a:tabLst>
                <a:tab pos="620395" algn="l"/>
                <a:tab pos="3211830" algn="l"/>
              </a:tabLst>
            </a:pPr>
            <a:r>
              <a:rPr dirty="0" sz="2400">
                <a:latin typeface="SimSun"/>
                <a:cs typeface="SimSun"/>
              </a:rPr>
              <a:t>p</a:t>
            </a:r>
            <a:r>
              <a:rPr dirty="0" sz="2400" spc="-15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remove_aux(tkey,	root,</a:t>
            </a:r>
            <a:r>
              <a:rPr dirty="0" sz="2400" spc="-95">
                <a:latin typeface="SimSun"/>
                <a:cs typeface="SimSu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SimSun"/>
                <a:cs typeface="SimSun"/>
              </a:rPr>
              <a:t>removed</a:t>
            </a:r>
            <a:r>
              <a:rPr dirty="0" sz="2400">
                <a:latin typeface="SimSun"/>
                <a:cs typeface="SimSun"/>
              </a:rPr>
              <a:t>);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3204083"/>
            <a:ext cx="2920365" cy="777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35430" algn="l"/>
                <a:tab pos="2297430" algn="l"/>
                <a:tab pos="2602230" algn="l"/>
              </a:tabLst>
            </a:pPr>
            <a:r>
              <a:rPr dirty="0" sz="2400">
                <a:latin typeface="SimSun"/>
                <a:cs typeface="SimSun"/>
              </a:rPr>
              <a:t>current</a:t>
            </a:r>
            <a:r>
              <a:rPr dirty="0" sz="2400" spc="-10">
                <a:latin typeface="SimSun"/>
                <a:cs typeface="SimSun"/>
              </a:rPr>
              <a:t> </a:t>
            </a:r>
            <a:r>
              <a:rPr dirty="0" sz="2400">
                <a:latin typeface="SimSun"/>
                <a:cs typeface="SimSun"/>
              </a:rPr>
              <a:t>=	root	=	p;</a:t>
            </a:r>
            <a:endParaRPr sz="2400">
              <a:latin typeface="SimSun"/>
              <a:cs typeface="SimSun"/>
            </a:endParaRPr>
          </a:p>
          <a:p>
            <a:pPr marL="12700">
              <a:lnSpc>
                <a:spcPts val="2840"/>
              </a:lnSpc>
              <a:spcBef>
                <a:spcPts val="395"/>
              </a:spcBef>
            </a:pPr>
            <a:r>
              <a:rPr dirty="0" sz="24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4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400" spc="-5">
                <a:latin typeface="SimSun"/>
                <a:cs typeface="SimSun"/>
              </a:rPr>
              <a:t>removed;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036441"/>
            <a:ext cx="1778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79676" y="2816732"/>
            <a:ext cx="4968875" cy="360045"/>
          </a:xfrm>
          <a:custGeom>
            <a:avLst/>
            <a:gdLst/>
            <a:ahLst/>
            <a:cxnLst/>
            <a:rect l="l" t="t" r="r" b="b"/>
            <a:pathLst>
              <a:path w="4968875" h="360044">
                <a:moveTo>
                  <a:pt x="0" y="360045"/>
                </a:moveTo>
                <a:lnTo>
                  <a:pt x="4968494" y="360045"/>
                </a:lnTo>
                <a:lnTo>
                  <a:pt x="4968494" y="0"/>
                </a:lnTo>
                <a:lnTo>
                  <a:pt x="0" y="0"/>
                </a:lnTo>
                <a:lnTo>
                  <a:pt x="0" y="360045"/>
                </a:lnTo>
                <a:close/>
              </a:path>
            </a:pathLst>
          </a:custGeom>
          <a:ln w="222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52134" y="3176777"/>
            <a:ext cx="504190" cy="648335"/>
          </a:xfrm>
          <a:custGeom>
            <a:avLst/>
            <a:gdLst/>
            <a:ahLst/>
            <a:cxnLst/>
            <a:rect l="l" t="t" r="r" b="b"/>
            <a:pathLst>
              <a:path w="504189" h="648335">
                <a:moveTo>
                  <a:pt x="0" y="0"/>
                </a:moveTo>
                <a:lnTo>
                  <a:pt x="504063" y="648081"/>
                </a:lnTo>
              </a:path>
            </a:pathLst>
          </a:custGeom>
          <a:ln w="222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219447" y="3874007"/>
            <a:ext cx="4635500" cy="1678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Traverse the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tree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to find the</a:t>
            </a:r>
            <a:r>
              <a:rPr dirty="0" sz="1800" spc="-21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key</a:t>
            </a:r>
            <a:endParaRPr sz="1800">
              <a:latin typeface="Lucida Sans Unicode"/>
              <a:cs typeface="Lucida Sans Unicode"/>
            </a:endParaRPr>
          </a:p>
          <a:p>
            <a:pPr marL="12700" marR="166370">
              <a:lnSpc>
                <a:spcPts val="2160"/>
              </a:lnSpc>
              <a:spcBef>
                <a:spcPts val="70"/>
              </a:spcBef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and handle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remove cases (all </a:t>
            </a:r>
            <a:r>
              <a:rPr dirty="0" sz="18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3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cases).  If found, it will </a:t>
            </a:r>
            <a:r>
              <a:rPr dirty="0" sz="1900" spc="-60" b="1" i="1">
                <a:solidFill>
                  <a:srgbClr val="FF0000"/>
                </a:solidFill>
                <a:latin typeface="Lucida Sans Unicode"/>
                <a:cs typeface="Lucida Sans Unicode"/>
              </a:rPr>
              <a:t>remove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and set</a:t>
            </a:r>
            <a:r>
              <a:rPr dirty="0" sz="1800" spc="-9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removed 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to (true). Otherwise,</a:t>
            </a:r>
            <a:r>
              <a:rPr dirty="0" sz="1800" spc="-16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55" b="1" i="1">
                <a:solidFill>
                  <a:srgbClr val="FF0000"/>
                </a:solidFill>
                <a:latin typeface="Lucida Sans Unicode"/>
                <a:cs typeface="Lucida Sans Unicode"/>
              </a:rPr>
              <a:t>removed</a:t>
            </a:r>
            <a:endParaRPr sz="1900">
              <a:latin typeface="Lucida Sans Unicode"/>
              <a:cs typeface="Lucida Sans Unicode"/>
            </a:endParaRPr>
          </a:p>
          <a:p>
            <a:pPr marL="12700">
              <a:lnSpc>
                <a:spcPts val="2090"/>
              </a:lnSpc>
            </a:pP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will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not change</a:t>
            </a:r>
            <a:r>
              <a:rPr dirty="0" sz="1800" spc="-16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(false).</a:t>
            </a:r>
            <a:endParaRPr sz="1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The method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will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return the modified</a:t>
            </a:r>
            <a:r>
              <a:rPr dirty="0" sz="1800" spc="-21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tree.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18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91742"/>
            <a:ext cx="7378700" cy="4121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203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700">
                <a:latin typeface="SimSun"/>
                <a:cs typeface="SimSun"/>
              </a:rPr>
              <a:t>BSTNode&lt;T&gt; remove_aux(int key, BSTNode&lt;T&gt; p, Boolean flag)</a:t>
            </a:r>
            <a:r>
              <a:rPr dirty="0" sz="1700" spc="-8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  BSTNode&lt;T&gt; q, child =</a:t>
            </a:r>
            <a:r>
              <a:rPr dirty="0" sz="1700" spc="-100">
                <a:latin typeface="SimSun"/>
                <a:cs typeface="SimSun"/>
              </a:rPr>
              <a:t>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560705">
              <a:lnSpc>
                <a:spcPts val="197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700">
                <a:latin typeface="SimSun"/>
                <a:cs typeface="SimSun"/>
              </a:rPr>
              <a:t>(p ==</a:t>
            </a:r>
            <a:r>
              <a:rPr dirty="0" sz="1700" spc="-105"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 spc="5">
                <a:latin typeface="SimSun"/>
                <a:cs typeface="SimSun"/>
              </a:rPr>
              <a:t>)</a:t>
            </a:r>
            <a:endParaRPr sz="1700">
              <a:latin typeface="SimSun"/>
              <a:cs typeface="SimSun"/>
            </a:endParaRPr>
          </a:p>
          <a:p>
            <a:pPr marL="560705" marR="4582160" indent="914400">
              <a:lnSpc>
                <a:spcPts val="2030"/>
              </a:lnSpc>
              <a:spcBef>
                <a:spcPts val="70"/>
              </a:spcBef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700" spc="-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 spc="5">
                <a:latin typeface="SimSun"/>
                <a:cs typeface="SimSun"/>
              </a:rPr>
              <a:t>;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700">
                <a:latin typeface="SimSun"/>
                <a:cs typeface="SimSun"/>
              </a:rPr>
              <a:t>(key &lt;</a:t>
            </a:r>
            <a:r>
              <a:rPr dirty="0" sz="1700" spc="-9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p.key)</a:t>
            </a:r>
            <a:endParaRPr sz="1700">
              <a:latin typeface="SimSun"/>
              <a:cs typeface="SimSun"/>
            </a:endParaRPr>
          </a:p>
          <a:p>
            <a:pPr marL="560705" marR="603885" indent="914400">
              <a:lnSpc>
                <a:spcPts val="2030"/>
              </a:lnSpc>
              <a:spcBef>
                <a:spcPts val="10"/>
              </a:spcBef>
            </a:pPr>
            <a:r>
              <a:rPr dirty="0" sz="1700">
                <a:latin typeface="SimSun"/>
                <a:cs typeface="SimSun"/>
              </a:rPr>
              <a:t>p.left = remove_aux(key, p.left, flag);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//go</a:t>
            </a:r>
            <a:r>
              <a:rPr dirty="0" sz="1700" spc="-1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left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700">
                <a:latin typeface="SimSun"/>
                <a:cs typeface="SimSun"/>
              </a:rPr>
              <a:t>(key &gt;</a:t>
            </a:r>
            <a:r>
              <a:rPr dirty="0" sz="1700" spc="-7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p.key)</a:t>
            </a:r>
            <a:endParaRPr sz="1700">
              <a:latin typeface="SimSun"/>
              <a:cs typeface="SimSun"/>
            </a:endParaRPr>
          </a:p>
          <a:p>
            <a:pPr marL="1475105">
              <a:lnSpc>
                <a:spcPts val="1960"/>
              </a:lnSpc>
            </a:pPr>
            <a:r>
              <a:rPr dirty="0" sz="1700">
                <a:latin typeface="SimSun"/>
                <a:cs typeface="SimSun"/>
              </a:rPr>
              <a:t>p.right = remove_aux(key, p.right, flag);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//go</a:t>
            </a:r>
            <a:r>
              <a:rPr dirty="0" sz="17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right</a:t>
            </a:r>
            <a:endParaRPr sz="1700">
              <a:latin typeface="SimSun"/>
              <a:cs typeface="SimSun"/>
            </a:endParaRPr>
          </a:p>
          <a:p>
            <a:pPr marL="560705">
              <a:lnSpc>
                <a:spcPts val="2035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700" spc="-10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1475105">
              <a:lnSpc>
                <a:spcPts val="2030"/>
              </a:lnSpc>
            </a:pPr>
            <a:r>
              <a:rPr dirty="0" sz="1700">
                <a:latin typeface="SimSun"/>
                <a:cs typeface="SimSun"/>
              </a:rPr>
              <a:t>flag =</a:t>
            </a:r>
            <a:r>
              <a:rPr dirty="0" sz="1700" spc="-90">
                <a:latin typeface="SimSun"/>
                <a:cs typeface="SimSun"/>
              </a:rPr>
              <a:t>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700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2390140" marR="47625" indent="-915035">
              <a:lnSpc>
                <a:spcPts val="2039"/>
              </a:lnSpc>
              <a:spcBef>
                <a:spcPts val="60"/>
              </a:spcBef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700">
                <a:latin typeface="SimSun"/>
                <a:cs typeface="SimSun"/>
              </a:rPr>
              <a:t>(p.left !=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700">
                <a:latin typeface="SimSun"/>
                <a:cs typeface="SimSun"/>
              </a:rPr>
              <a:t>&amp;&amp; p.right !=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 spc="5">
                <a:latin typeface="SimSun"/>
                <a:cs typeface="SimSun"/>
              </a:rPr>
              <a:t>){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//two</a:t>
            </a:r>
            <a:r>
              <a:rPr dirty="0" sz="17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children  </a:t>
            </a:r>
            <a:r>
              <a:rPr dirty="0" sz="1700">
                <a:latin typeface="SimSun"/>
                <a:cs typeface="SimSun"/>
              </a:rPr>
              <a:t>q =</a:t>
            </a:r>
            <a:r>
              <a:rPr dirty="0" sz="1700" spc="-8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find_min(p.right);</a:t>
            </a:r>
            <a:endParaRPr sz="1700">
              <a:latin typeface="SimSun"/>
              <a:cs typeface="SimSun"/>
            </a:endParaRPr>
          </a:p>
          <a:p>
            <a:pPr marL="2390140">
              <a:lnSpc>
                <a:spcPts val="1955"/>
              </a:lnSpc>
            </a:pPr>
            <a:r>
              <a:rPr dirty="0" sz="1700">
                <a:latin typeface="SimSun"/>
                <a:cs typeface="SimSun"/>
              </a:rPr>
              <a:t>p.key =</a:t>
            </a:r>
            <a:r>
              <a:rPr dirty="0" sz="1700" spc="-10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q.key;</a:t>
            </a:r>
            <a:endParaRPr sz="1700">
              <a:latin typeface="SimSun"/>
              <a:cs typeface="SimSun"/>
            </a:endParaRPr>
          </a:p>
          <a:p>
            <a:pPr marL="2390140">
              <a:lnSpc>
                <a:spcPts val="2035"/>
              </a:lnSpc>
            </a:pPr>
            <a:r>
              <a:rPr dirty="0" sz="1700">
                <a:latin typeface="SimSun"/>
                <a:cs typeface="SimSun"/>
              </a:rPr>
              <a:t>p.data =</a:t>
            </a:r>
            <a:r>
              <a:rPr dirty="0" sz="1700" spc="-11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q.data;</a:t>
            </a:r>
            <a:endParaRPr sz="1700">
              <a:latin typeface="SimSun"/>
              <a:cs typeface="SimSun"/>
            </a:endParaRPr>
          </a:p>
          <a:p>
            <a:pPr marL="2390140">
              <a:lnSpc>
                <a:spcPts val="2035"/>
              </a:lnSpc>
            </a:pPr>
            <a:r>
              <a:rPr dirty="0" sz="1700" spc="-5">
                <a:latin typeface="SimSun"/>
                <a:cs typeface="SimSun"/>
              </a:rPr>
              <a:t>p.right </a:t>
            </a:r>
            <a:r>
              <a:rPr dirty="0" sz="1700">
                <a:latin typeface="SimSun"/>
                <a:cs typeface="SimSun"/>
              </a:rPr>
              <a:t>= </a:t>
            </a:r>
            <a:r>
              <a:rPr dirty="0" sz="1700" spc="-5">
                <a:latin typeface="SimSun"/>
                <a:cs typeface="SimSun"/>
              </a:rPr>
              <a:t>remove_aux(q.key, p.right,</a:t>
            </a:r>
            <a:r>
              <a:rPr dirty="0" sz="1700" spc="-25">
                <a:latin typeface="SimSun"/>
                <a:cs typeface="SimSun"/>
              </a:rPr>
              <a:t> </a:t>
            </a:r>
            <a:r>
              <a:rPr dirty="0" sz="1700" spc="-5">
                <a:latin typeface="SimSun"/>
                <a:cs typeface="SimSun"/>
              </a:rPr>
              <a:t>flag);</a:t>
            </a:r>
            <a:endParaRPr sz="1700">
              <a:latin typeface="SimSun"/>
              <a:cs typeface="SimSun"/>
            </a:endParaRPr>
          </a:p>
          <a:p>
            <a:pPr marL="1475105">
              <a:lnSpc>
                <a:spcPts val="2035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18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1008" rIns="0" bIns="0" rtlCol="0" vert="horz">
            <a:spAutoFit/>
          </a:bodyPr>
          <a:lstStyle/>
          <a:p>
            <a:pPr marL="963294">
              <a:lnSpc>
                <a:spcPts val="2380"/>
              </a:lnSpc>
            </a:pPr>
            <a:r>
              <a:rPr dirty="0" spc="5"/>
              <a:t>else</a:t>
            </a:r>
            <a:r>
              <a:rPr dirty="0" spc="-130"/>
              <a:t> </a:t>
            </a:r>
            <a:r>
              <a:rPr dirty="0" b="0">
                <a:solidFill>
                  <a:srgbClr val="000000"/>
                </a:solidFill>
                <a:latin typeface="SimSun"/>
                <a:cs typeface="SimSun"/>
              </a:rPr>
              <a:t>{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18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2004" y="1890521"/>
            <a:ext cx="6997700" cy="3148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90140">
              <a:lnSpc>
                <a:spcPct val="100000"/>
              </a:lnSpc>
            </a:pPr>
            <a:r>
              <a:rPr dirty="0" sz="2000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2000" spc="5">
                <a:latin typeface="SimSun"/>
                <a:cs typeface="SimSun"/>
              </a:rPr>
              <a:t>(p.right </a:t>
            </a:r>
            <a:r>
              <a:rPr dirty="0" sz="2000">
                <a:latin typeface="SimSun"/>
                <a:cs typeface="SimSun"/>
              </a:rPr>
              <a:t>==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2000" spc="5">
                <a:latin typeface="SimSun"/>
                <a:cs typeface="SimSun"/>
              </a:rPr>
              <a:t>)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//one</a:t>
            </a:r>
            <a:r>
              <a:rPr dirty="0" sz="2000" spc="-2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child</a:t>
            </a:r>
            <a:endParaRPr sz="2000">
              <a:latin typeface="SimSun"/>
              <a:cs typeface="SimSun"/>
            </a:endParaRPr>
          </a:p>
          <a:p>
            <a:pPr marL="3304540">
              <a:lnSpc>
                <a:spcPct val="100000"/>
              </a:lnSpc>
              <a:spcBef>
                <a:spcPts val="409"/>
              </a:spcBef>
            </a:pPr>
            <a:r>
              <a:rPr dirty="0" sz="2000">
                <a:latin typeface="SimSun"/>
                <a:cs typeface="SimSun"/>
              </a:rPr>
              <a:t>child =</a:t>
            </a:r>
            <a:r>
              <a:rPr dirty="0" sz="2000" spc="-110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p.left;</a:t>
            </a:r>
            <a:endParaRPr sz="2000">
              <a:latin typeface="SimSun"/>
              <a:cs typeface="SimSun"/>
            </a:endParaRPr>
          </a:p>
          <a:p>
            <a:pPr marL="3304540" marR="5080" indent="-914400">
              <a:lnSpc>
                <a:spcPct val="116500"/>
              </a:lnSpc>
            </a:pP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2000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2000" spc="5">
                <a:latin typeface="SimSun"/>
                <a:cs typeface="SimSun"/>
              </a:rPr>
              <a:t>(p.left </a:t>
            </a:r>
            <a:r>
              <a:rPr dirty="0" sz="2000">
                <a:latin typeface="SimSun"/>
                <a:cs typeface="SimSun"/>
              </a:rPr>
              <a:t>==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2000" spc="5">
                <a:latin typeface="SimSun"/>
                <a:cs typeface="SimSun"/>
              </a:rPr>
              <a:t>)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//one</a:t>
            </a:r>
            <a:r>
              <a:rPr dirty="0" sz="2000" spc="-2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child  </a:t>
            </a:r>
            <a:r>
              <a:rPr dirty="0" sz="2000" spc="5">
                <a:latin typeface="SimSun"/>
                <a:cs typeface="SimSun"/>
              </a:rPr>
              <a:t>child </a:t>
            </a:r>
            <a:r>
              <a:rPr dirty="0" sz="2000">
                <a:latin typeface="SimSun"/>
                <a:cs typeface="SimSun"/>
              </a:rPr>
              <a:t>=</a:t>
            </a:r>
            <a:r>
              <a:rPr dirty="0" sz="2000" spc="-110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p.right;</a:t>
            </a:r>
            <a:endParaRPr sz="2000">
              <a:latin typeface="SimSun"/>
              <a:cs typeface="SimSun"/>
            </a:endParaRPr>
          </a:p>
          <a:p>
            <a:pPr algn="ctr" marR="542925">
              <a:lnSpc>
                <a:spcPct val="100000"/>
              </a:lnSpc>
              <a:spcBef>
                <a:spcPts val="405"/>
              </a:spcBef>
            </a:pP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0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000" spc="5">
                <a:latin typeface="SimSun"/>
                <a:cs typeface="SimSun"/>
              </a:rPr>
              <a:t>child;</a:t>
            </a:r>
            <a:endParaRPr sz="20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395"/>
              </a:spcBef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405"/>
              </a:spcBef>
            </a:pP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20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p;</a:t>
            </a:r>
            <a:endParaRPr sz="2000">
              <a:latin typeface="SimSun"/>
              <a:cs typeface="SimSun"/>
            </a:endParaRPr>
          </a:p>
          <a:p>
            <a:pPr marL="12700">
              <a:lnSpc>
                <a:spcPts val="2380"/>
              </a:lnSpc>
              <a:spcBef>
                <a:spcPts val="395"/>
              </a:spcBef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859534"/>
            <a:ext cx="6363335" cy="3691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800">
                <a:latin typeface="SimSun"/>
                <a:cs typeface="SimSun"/>
              </a:rPr>
              <a:t>BSTNode&lt;T&gt; find_min(BSTNode&lt;T&gt;</a:t>
            </a:r>
            <a:r>
              <a:rPr dirty="0" sz="1800" spc="-90"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p){</a:t>
            </a:r>
            <a:endParaRPr sz="18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800">
                <a:latin typeface="SimSun"/>
                <a:cs typeface="SimSun"/>
              </a:rPr>
              <a:t>(p </a:t>
            </a:r>
            <a:r>
              <a:rPr dirty="0" sz="1800" spc="-5">
                <a:latin typeface="SimSun"/>
                <a:cs typeface="SimSun"/>
              </a:rPr>
              <a:t>==</a:t>
            </a:r>
            <a:r>
              <a:rPr dirty="0" sz="1800" spc="-90">
                <a:latin typeface="SimSun"/>
                <a:cs typeface="SimSun"/>
              </a:rPr>
              <a:t> </a:t>
            </a: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800">
                <a:latin typeface="SimSun"/>
                <a:cs typeface="SimSun"/>
              </a:rPr>
              <a:t>)</a:t>
            </a:r>
            <a:endParaRPr sz="18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405"/>
              </a:spcBef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8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800" spc="5">
                <a:latin typeface="SimSun"/>
                <a:cs typeface="SimSun"/>
              </a:rPr>
              <a:t>;</a:t>
            </a:r>
            <a:endParaRPr sz="18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>
              <a:latin typeface="Times New Roman"/>
              <a:cs typeface="Times New Roman"/>
            </a:endParaRPr>
          </a:p>
          <a:p>
            <a:pPr marL="56070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800">
                <a:latin typeface="SimSun"/>
                <a:cs typeface="SimSun"/>
              </a:rPr>
              <a:t>(p.left !=</a:t>
            </a:r>
            <a:r>
              <a:rPr dirty="0" sz="1800" spc="-85">
                <a:latin typeface="SimSun"/>
                <a:cs typeface="SimSun"/>
              </a:rPr>
              <a:t> </a:t>
            </a: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800">
                <a:latin typeface="SimSun"/>
                <a:cs typeface="SimSun"/>
              </a:rPr>
              <a:t>){</a:t>
            </a:r>
            <a:endParaRPr sz="18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409"/>
              </a:spcBef>
            </a:pPr>
            <a:r>
              <a:rPr dirty="0" sz="1800">
                <a:latin typeface="SimSun"/>
                <a:cs typeface="SimSun"/>
              </a:rPr>
              <a:t>p =</a:t>
            </a:r>
            <a:r>
              <a:rPr dirty="0" sz="1800" spc="-114"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p.left;</a:t>
            </a:r>
            <a:endParaRPr sz="18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395"/>
              </a:spcBef>
            </a:pPr>
            <a:r>
              <a:rPr dirty="0" sz="1800"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L="560705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800" spc="-10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p;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800"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  <a:p>
            <a:pPr marL="304800">
              <a:lnSpc>
                <a:spcPct val="100000"/>
              </a:lnSpc>
              <a:spcBef>
                <a:spcPts val="1445"/>
              </a:spcBef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Find left-most node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(minimum key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node) in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any tree</a:t>
            </a:r>
            <a:r>
              <a:rPr dirty="0" sz="1800" spc="-33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18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04" y="2247519"/>
            <a:ext cx="5014595" cy="10153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public </a:t>
            </a:r>
            <a:r>
              <a:rPr dirty="0" spc="5"/>
              <a:t>boolean </a:t>
            </a:r>
            <a:r>
              <a:rPr dirty="0" b="0">
                <a:solidFill>
                  <a:srgbClr val="000000"/>
                </a:solidFill>
                <a:latin typeface="SimSun"/>
                <a:cs typeface="SimSun"/>
              </a:rPr>
              <a:t>update(</a:t>
            </a:r>
            <a:r>
              <a:rPr dirty="0"/>
              <a:t>int </a:t>
            </a:r>
            <a:r>
              <a:rPr dirty="0" b="0">
                <a:solidFill>
                  <a:srgbClr val="000000"/>
                </a:solidFill>
                <a:latin typeface="SimSun"/>
                <a:cs typeface="SimSun"/>
              </a:rPr>
              <a:t>key, T</a:t>
            </a:r>
            <a:r>
              <a:rPr dirty="0" spc="-135" b="0">
                <a:solidFill>
                  <a:srgbClr val="000000"/>
                </a:solidFill>
                <a:latin typeface="SimSun"/>
                <a:cs typeface="SimSun"/>
              </a:rPr>
              <a:t> </a:t>
            </a:r>
            <a:r>
              <a:rPr dirty="0" spc="5" b="0">
                <a:solidFill>
                  <a:srgbClr val="000000"/>
                </a:solidFill>
                <a:latin typeface="SimSun"/>
                <a:cs typeface="SimSun"/>
              </a:rPr>
              <a:t>data){</a:t>
            </a:r>
          </a:p>
          <a:p>
            <a:pPr marL="560705" marR="1252855">
              <a:lnSpc>
                <a:spcPct val="116500"/>
              </a:lnSpc>
            </a:pPr>
            <a:r>
              <a:rPr dirty="0" b="0">
                <a:solidFill>
                  <a:srgbClr val="000000"/>
                </a:solidFill>
                <a:latin typeface="SimSun"/>
                <a:cs typeface="SimSun"/>
              </a:rPr>
              <a:t>remove_key(current.key);  </a:t>
            </a:r>
            <a:r>
              <a:rPr dirty="0" spc="5"/>
              <a:t>return </a:t>
            </a:r>
            <a:r>
              <a:rPr dirty="0" b="0">
                <a:solidFill>
                  <a:srgbClr val="000000"/>
                </a:solidFill>
                <a:latin typeface="SimSun"/>
                <a:cs typeface="SimSun"/>
              </a:rPr>
              <a:t>insert(key,</a:t>
            </a:r>
            <a:r>
              <a:rPr dirty="0" spc="-105" b="0">
                <a:solidFill>
                  <a:srgbClr val="000000"/>
                </a:solidFill>
                <a:latin typeface="SimSun"/>
                <a:cs typeface="SimSun"/>
              </a:rPr>
              <a:t> </a:t>
            </a:r>
            <a:r>
              <a:rPr dirty="0" spc="5" b="0">
                <a:solidFill>
                  <a:srgbClr val="000000"/>
                </a:solidFill>
                <a:latin typeface="SimSun"/>
                <a:cs typeface="SimSun"/>
              </a:rPr>
              <a:t>data);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18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5668" y="3314319"/>
            <a:ext cx="6616065" cy="2553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>
              <a:latin typeface="Times New Roman"/>
              <a:cs typeface="Times New Roman"/>
            </a:endParaRPr>
          </a:p>
          <a:p>
            <a:pPr marL="520065" marR="2432685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To update the current</a:t>
            </a:r>
            <a:r>
              <a:rPr dirty="0" sz="1800" spc="-17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key/value: 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1). Remove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the current</a:t>
            </a:r>
            <a:r>
              <a:rPr dirty="0" sz="1800" spc="-21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node.</a:t>
            </a:r>
            <a:endParaRPr sz="1800">
              <a:latin typeface="Lucida Sans Unicode"/>
              <a:cs typeface="Lucida Sans Unicode"/>
            </a:endParaRPr>
          </a:p>
          <a:p>
            <a:pPr marL="520065">
              <a:lnSpc>
                <a:spcPct val="100000"/>
              </a:lnSpc>
            </a:pP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2).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Insert </a:t>
            </a:r>
            <a:r>
              <a:rPr dirty="0" sz="18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a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new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node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with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the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new</a:t>
            </a:r>
            <a:r>
              <a:rPr dirty="0" sz="1800" spc="-265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key/data.</a:t>
            </a:r>
            <a:endParaRPr sz="1800">
              <a:latin typeface="Lucida Sans Unicode"/>
              <a:cs typeface="Lucida Sans Unicode"/>
            </a:endParaRPr>
          </a:p>
          <a:p>
            <a:pPr marL="520065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Note: The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new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node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will </a:t>
            </a:r>
            <a:r>
              <a:rPr dirty="0" sz="18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be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set the current </a:t>
            </a:r>
            <a:r>
              <a:rPr dirty="0" sz="1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after</a:t>
            </a:r>
            <a:r>
              <a:rPr dirty="0" sz="1800" spc="-31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insert.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if(empty())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7475220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87169"/>
            <a:ext cx="7866380" cy="11525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90000"/>
              </a:lnSpc>
              <a:tabLst>
                <a:tab pos="268605" algn="l"/>
              </a:tabLst>
            </a:pPr>
            <a:r>
              <a:rPr dirty="0" sz="1900" b="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900" b="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8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Consider </a:t>
            </a:r>
            <a:r>
              <a:rPr dirty="0" sz="2800" spc="-10" b="0">
                <a:solidFill>
                  <a:srgbClr val="000000"/>
                </a:solidFill>
                <a:latin typeface="Lucida Sans Unicode"/>
                <a:cs typeface="Lucida Sans Unicode"/>
              </a:rPr>
              <a:t>the </a:t>
            </a:r>
            <a:r>
              <a:rPr dirty="0" sz="28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search </a:t>
            </a:r>
            <a:r>
              <a:rPr dirty="0" sz="2800" spc="-10" b="0">
                <a:solidFill>
                  <a:srgbClr val="000000"/>
                </a:solidFill>
                <a:latin typeface="Lucida Sans Unicode"/>
                <a:cs typeface="Lucida Sans Unicode"/>
              </a:rPr>
              <a:t>operation</a:t>
            </a:r>
            <a:r>
              <a:rPr dirty="0" sz="2800" spc="13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000000"/>
                </a:solidFill>
                <a:latin typeface="Lucida Sans Unicode"/>
                <a:cs typeface="Lucida Sans Unicode"/>
              </a:rPr>
              <a:t>FindKey</a:t>
            </a:r>
            <a:r>
              <a:rPr dirty="0" sz="2800" b="0">
                <a:solidFill>
                  <a:srgbClr val="000000"/>
                </a:solidFill>
                <a:latin typeface="Lucida Sans Unicode"/>
                <a:cs typeface="Lucida Sans Unicode"/>
              </a:rPr>
              <a:t>:</a:t>
            </a:r>
            <a:r>
              <a:rPr dirty="0" sz="2800" spc="-4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find </a:t>
            </a:r>
            <a:r>
              <a:rPr dirty="0" sz="28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an </a:t>
            </a:r>
            <a:r>
              <a:rPr dirty="0" sz="2800" spc="-10" b="0">
                <a:solidFill>
                  <a:srgbClr val="000000"/>
                </a:solidFill>
                <a:latin typeface="Lucida Sans Unicode"/>
                <a:cs typeface="Lucida Sans Unicode"/>
              </a:rPr>
              <a:t>element </a:t>
            </a:r>
            <a:r>
              <a:rPr dirty="0" sz="28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of a particular key value in a  binary</a:t>
            </a:r>
            <a:r>
              <a:rPr dirty="0" sz="2800" spc="-8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tree.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2639695"/>
            <a:ext cx="7483475" cy="3037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ts val="3325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800" spc="-5" b="1">
                <a:latin typeface="Lucida Sans Unicode"/>
                <a:cs typeface="Lucida Sans Unicode"/>
              </a:rPr>
              <a:t>In </a:t>
            </a:r>
            <a:r>
              <a:rPr dirty="0" sz="2800" b="1">
                <a:latin typeface="Lucida Sans Unicode"/>
                <a:cs typeface="Lucida Sans Unicode"/>
              </a:rPr>
              <a:t>binary tree this operation </a:t>
            </a:r>
            <a:r>
              <a:rPr dirty="0" sz="2800" spc="-10" b="1">
                <a:latin typeface="Lucida Sans Unicode"/>
                <a:cs typeface="Lucida Sans Unicode"/>
              </a:rPr>
              <a:t>is</a:t>
            </a:r>
            <a:r>
              <a:rPr dirty="0" sz="2800" spc="-114" b="1">
                <a:latin typeface="Lucida Sans Unicode"/>
                <a:cs typeface="Lucida Sans Unicode"/>
              </a:rPr>
              <a:t> </a:t>
            </a:r>
            <a:r>
              <a:rPr dirty="0" sz="2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O(n)</a:t>
            </a:r>
            <a:r>
              <a:rPr dirty="0" sz="2800" spc="5" b="1"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  <a:p>
            <a:pPr lvl="1" marL="478790" indent="-228600">
              <a:lnSpc>
                <a:spcPts val="2700"/>
              </a:lnSpc>
              <a:spcBef>
                <a:spcPts val="229"/>
              </a:spcBef>
              <a:buClr>
                <a:srgbClr val="DA1F28"/>
              </a:buClr>
              <a:buFont typeface="Wingdings 2"/>
              <a:buChar char=""/>
              <a:tabLst>
                <a:tab pos="479425" algn="l"/>
              </a:tabLst>
            </a:pPr>
            <a:r>
              <a:rPr dirty="0" sz="2400" spc="-5">
                <a:latin typeface="Lucida Sans Unicode"/>
                <a:cs typeface="Lucida Sans Unicode"/>
              </a:rPr>
              <a:t>In </a:t>
            </a:r>
            <a:r>
              <a:rPr dirty="0" sz="2400">
                <a:latin typeface="Lucida Sans Unicode"/>
                <a:cs typeface="Lucida Sans Unicode"/>
              </a:rPr>
              <a:t>a </a:t>
            </a:r>
            <a:r>
              <a:rPr dirty="0" sz="2400" spc="-5">
                <a:latin typeface="Lucida Sans Unicode"/>
                <a:cs typeface="Lucida Sans Unicode"/>
              </a:rPr>
              <a:t>binary tree </a:t>
            </a:r>
            <a:r>
              <a:rPr dirty="0" sz="2400">
                <a:latin typeface="Lucida Sans Unicode"/>
                <a:cs typeface="Lucida Sans Unicode"/>
              </a:rPr>
              <a:t>of </a:t>
            </a:r>
            <a:r>
              <a:rPr dirty="0" sz="2400" spc="-10">
                <a:latin typeface="Lucida Sans Unicode"/>
                <a:cs typeface="Lucida Sans Unicode"/>
              </a:rPr>
              <a:t>10</a:t>
            </a:r>
            <a:r>
              <a:rPr dirty="0" baseline="24305" sz="2400" spc="-15">
                <a:latin typeface="Lucida Sans Unicode"/>
                <a:cs typeface="Lucida Sans Unicode"/>
              </a:rPr>
              <a:t>6 </a:t>
            </a:r>
            <a:r>
              <a:rPr dirty="0" sz="2400">
                <a:latin typeface="Lucida Sans Unicode"/>
                <a:cs typeface="Lucida Sans Unicode"/>
              </a:rPr>
              <a:t>nodes </a:t>
            </a:r>
            <a:r>
              <a:rPr dirty="0" sz="2400" spc="-5">
                <a:latin typeface="Wingdings"/>
                <a:cs typeface="Wingdings"/>
              </a:rPr>
              <a:t>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10</a:t>
            </a:r>
            <a:r>
              <a:rPr dirty="0" baseline="24305" sz="2400" spc="-15">
                <a:latin typeface="Lucida Sans Unicode"/>
                <a:cs typeface="Lucida Sans Unicode"/>
              </a:rPr>
              <a:t>6</a:t>
            </a:r>
            <a:r>
              <a:rPr dirty="0" baseline="24305" sz="2400" spc="209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steps</a:t>
            </a:r>
            <a:endParaRPr sz="2400">
              <a:latin typeface="Lucida Sans Unicode"/>
              <a:cs typeface="Lucida Sans Unicode"/>
            </a:endParaRPr>
          </a:p>
          <a:p>
            <a:pPr marL="478790">
              <a:lnSpc>
                <a:spcPts val="2655"/>
              </a:lnSpc>
            </a:pPr>
            <a:r>
              <a:rPr dirty="0" sz="2400" spc="-5">
                <a:latin typeface="Lucida Sans Unicode"/>
                <a:cs typeface="Lucida Sans Unicode"/>
              </a:rPr>
              <a:t>required.</a:t>
            </a:r>
            <a:endParaRPr sz="2400">
              <a:latin typeface="Lucida Sans Unicode"/>
              <a:cs typeface="Lucida Sans Unicode"/>
            </a:endParaRPr>
          </a:p>
          <a:p>
            <a:pPr algn="just" marL="241300" marR="1574800" indent="-228600">
              <a:lnSpc>
                <a:spcPts val="3020"/>
              </a:lnSpc>
              <a:spcBef>
                <a:spcPts val="34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800" spc="-5" b="1">
                <a:latin typeface="Lucida Sans Unicode"/>
                <a:cs typeface="Lucida Sans Unicode"/>
              </a:rPr>
              <a:t>In a </a:t>
            </a:r>
            <a:r>
              <a:rPr dirty="0" sz="2800" b="1">
                <a:latin typeface="Lucida Sans Unicode"/>
                <a:cs typeface="Lucida Sans Unicode"/>
              </a:rPr>
              <a:t>Binary Search Tree (BST) </a:t>
            </a:r>
            <a:r>
              <a:rPr dirty="0" sz="2800" spc="-5" b="1">
                <a:latin typeface="Lucida Sans Unicode"/>
                <a:cs typeface="Lucida Sans Unicode"/>
              </a:rPr>
              <a:t>this  </a:t>
            </a:r>
            <a:r>
              <a:rPr dirty="0" sz="2800" b="1">
                <a:latin typeface="Lucida Sans Unicode"/>
                <a:cs typeface="Lucida Sans Unicode"/>
              </a:rPr>
              <a:t>operation can be performed</a:t>
            </a:r>
            <a:r>
              <a:rPr dirty="0" sz="2800" spc="-170" b="1">
                <a:latin typeface="Lucida Sans Unicode"/>
                <a:cs typeface="Lucida Sans Unicode"/>
              </a:rPr>
              <a:t> </a:t>
            </a:r>
            <a:r>
              <a:rPr dirty="0" sz="2800" b="1">
                <a:latin typeface="Lucida Sans Unicode"/>
                <a:cs typeface="Lucida Sans Unicode"/>
              </a:rPr>
              <a:t>very  </a:t>
            </a:r>
            <a:r>
              <a:rPr dirty="0" sz="2800" spc="-5" b="1">
                <a:latin typeface="Lucida Sans Unicode"/>
                <a:cs typeface="Lucida Sans Unicode"/>
              </a:rPr>
              <a:t>efficiently:</a:t>
            </a:r>
            <a:r>
              <a:rPr dirty="0" sz="2800" spc="-55" b="1">
                <a:latin typeface="Lucida Sans Unicode"/>
                <a:cs typeface="Lucida Sans Unicode"/>
              </a:rPr>
              <a:t> </a:t>
            </a:r>
            <a:r>
              <a:rPr dirty="0" sz="2800" b="1">
                <a:solidFill>
                  <a:srgbClr val="FF0000"/>
                </a:solidFill>
                <a:latin typeface="Lucida Sans Unicode"/>
                <a:cs typeface="Lucida Sans Unicode"/>
              </a:rPr>
              <a:t>O(log</a:t>
            </a:r>
            <a:r>
              <a:rPr dirty="0" baseline="-21021" sz="2775" b="1">
                <a:solidFill>
                  <a:srgbClr val="FF0000"/>
                </a:solidFill>
                <a:latin typeface="Lucida Sans Unicode"/>
                <a:cs typeface="Lucida Sans Unicode"/>
              </a:rPr>
              <a:t>2</a:t>
            </a:r>
            <a:r>
              <a:rPr dirty="0" sz="2800" b="1">
                <a:solidFill>
                  <a:srgbClr val="FF0000"/>
                </a:solidFill>
                <a:latin typeface="Lucida Sans Unicode"/>
                <a:cs typeface="Lucida Sans Unicode"/>
              </a:rPr>
              <a:t>n)</a:t>
            </a:r>
            <a:r>
              <a:rPr dirty="0" sz="2800" b="1"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  <a:p>
            <a:pPr lvl="1" marL="478790" indent="-228600">
              <a:lnSpc>
                <a:spcPts val="2695"/>
              </a:lnSpc>
              <a:spcBef>
                <a:spcPts val="200"/>
              </a:spcBef>
              <a:buClr>
                <a:srgbClr val="DA1F28"/>
              </a:buClr>
              <a:buFont typeface="Wingdings 2"/>
              <a:buChar char=""/>
              <a:tabLst>
                <a:tab pos="479425" algn="l"/>
              </a:tabLst>
            </a:pPr>
            <a:r>
              <a:rPr dirty="0" sz="2400">
                <a:latin typeface="Lucida Sans Unicode"/>
                <a:cs typeface="Lucida Sans Unicode"/>
              </a:rPr>
              <a:t>A </a:t>
            </a:r>
            <a:r>
              <a:rPr dirty="0" sz="2400" spc="-5">
                <a:latin typeface="Lucida Sans Unicode"/>
                <a:cs typeface="Lucida Sans Unicode"/>
              </a:rPr>
              <a:t>binary search </a:t>
            </a:r>
            <a:r>
              <a:rPr dirty="0" sz="2400">
                <a:latin typeface="Lucida Sans Unicode"/>
                <a:cs typeface="Lucida Sans Unicode"/>
              </a:rPr>
              <a:t>tree </a:t>
            </a:r>
            <a:r>
              <a:rPr dirty="0" sz="2400" spc="-5">
                <a:latin typeface="Lucida Sans Unicode"/>
                <a:cs typeface="Lucida Sans Unicode"/>
              </a:rPr>
              <a:t>of </a:t>
            </a:r>
            <a:r>
              <a:rPr dirty="0" sz="2400" spc="-10">
                <a:latin typeface="Lucida Sans Unicode"/>
                <a:cs typeface="Lucida Sans Unicode"/>
              </a:rPr>
              <a:t>10</a:t>
            </a:r>
            <a:r>
              <a:rPr dirty="0" baseline="24305" sz="2400" spc="-15">
                <a:latin typeface="Lucida Sans Unicode"/>
                <a:cs typeface="Lucida Sans Unicode"/>
              </a:rPr>
              <a:t>6 </a:t>
            </a:r>
            <a:r>
              <a:rPr dirty="0" sz="2400" spc="-5">
                <a:latin typeface="Lucida Sans Unicode"/>
                <a:cs typeface="Lucida Sans Unicode"/>
              </a:rPr>
              <a:t>nodes </a:t>
            </a:r>
            <a:r>
              <a:rPr dirty="0" sz="2400">
                <a:latin typeface="Wingdings"/>
                <a:cs typeface="Wingdings"/>
              </a:rPr>
              <a:t></a:t>
            </a:r>
            <a:r>
              <a:rPr dirty="0" sz="240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log</a:t>
            </a:r>
            <a:r>
              <a:rPr dirty="0" baseline="-20833" sz="2400" spc="-7">
                <a:latin typeface="Lucida Sans Unicode"/>
                <a:cs typeface="Lucida Sans Unicode"/>
              </a:rPr>
              <a:t>2</a:t>
            </a:r>
            <a:r>
              <a:rPr dirty="0" sz="2400" spc="-5">
                <a:latin typeface="Lucida Sans Unicode"/>
                <a:cs typeface="Lucida Sans Unicode"/>
              </a:rPr>
              <a:t>(10</a:t>
            </a:r>
            <a:r>
              <a:rPr dirty="0" baseline="24305" sz="2400" spc="-7">
                <a:latin typeface="Lucida Sans Unicode"/>
                <a:cs typeface="Lucida Sans Unicode"/>
              </a:rPr>
              <a:t>6</a:t>
            </a:r>
            <a:r>
              <a:rPr dirty="0" sz="2400" spc="-5">
                <a:latin typeface="Lucida Sans Unicode"/>
                <a:cs typeface="Lucida Sans Unicode"/>
              </a:rPr>
              <a:t>)</a:t>
            </a:r>
            <a:r>
              <a:rPr dirty="0" sz="2400" spc="20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Symbol"/>
                <a:cs typeface="Symbol"/>
              </a:rPr>
              <a:t></a:t>
            </a:r>
            <a:endParaRPr sz="2400">
              <a:latin typeface="Symbol"/>
              <a:cs typeface="Symbol"/>
            </a:endParaRPr>
          </a:p>
          <a:p>
            <a:pPr marL="478790">
              <a:lnSpc>
                <a:spcPts val="2695"/>
              </a:lnSpc>
            </a:pPr>
            <a:r>
              <a:rPr dirty="0" sz="2400" spc="-5">
                <a:latin typeface="Lucida Sans Unicode"/>
                <a:cs typeface="Lucida Sans Unicode"/>
              </a:rPr>
              <a:t>20 </a:t>
            </a:r>
            <a:r>
              <a:rPr dirty="0" sz="2400">
                <a:latin typeface="Lucida Sans Unicode"/>
                <a:cs typeface="Lucida Sans Unicode"/>
              </a:rPr>
              <a:t>steps </a:t>
            </a:r>
            <a:r>
              <a:rPr dirty="0" sz="2400" spc="-5">
                <a:latin typeface="Lucida Sans Unicode"/>
                <a:cs typeface="Lucida Sans Unicode"/>
              </a:rPr>
              <a:t>only are</a:t>
            </a:r>
            <a:r>
              <a:rPr dirty="0" sz="2400" spc="-8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required.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if(p.key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== tkey)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current =</a:t>
            </a:r>
            <a:r>
              <a:rPr dirty="0" sz="1500" spc="-10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08216" y="2384805"/>
            <a:ext cx="499109" cy="299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2407" sz="1800" spc="104">
                <a:latin typeface="Lucida Sans Unicode"/>
                <a:cs typeface="Lucida Sans Unicode"/>
              </a:rPr>
              <a:t>C</a:t>
            </a:r>
            <a:r>
              <a:rPr dirty="0" sz="1200" spc="70">
                <a:latin typeface="Lucida Sans Unicode"/>
                <a:cs typeface="Lucida Sans Unicode"/>
              </a:rPr>
              <a:t>R</a:t>
            </a:r>
            <a:r>
              <a:rPr dirty="0" sz="1200" spc="-225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50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2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2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8"/>
                </a:lnTo>
                <a:lnTo>
                  <a:pt x="121436" y="21273"/>
                </a:lnTo>
                <a:lnTo>
                  <a:pt x="81185" y="45976"/>
                </a:lnTo>
                <a:lnTo>
                  <a:pt x="47616" y="78377"/>
                </a:lnTo>
                <a:lnTo>
                  <a:pt x="22029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9" y="301122"/>
                </a:lnTo>
                <a:lnTo>
                  <a:pt x="47616" y="339960"/>
                </a:lnTo>
                <a:lnTo>
                  <a:pt x="81185" y="372361"/>
                </a:lnTo>
                <a:lnTo>
                  <a:pt x="121436" y="397064"/>
                </a:lnTo>
                <a:lnTo>
                  <a:pt x="167071" y="412809"/>
                </a:lnTo>
                <a:lnTo>
                  <a:pt x="216789" y="418338"/>
                </a:lnTo>
                <a:lnTo>
                  <a:pt x="266506" y="412809"/>
                </a:lnTo>
                <a:lnTo>
                  <a:pt x="312141" y="397064"/>
                </a:lnTo>
                <a:lnTo>
                  <a:pt x="352392" y="372361"/>
                </a:lnTo>
                <a:lnTo>
                  <a:pt x="385961" y="339960"/>
                </a:lnTo>
                <a:lnTo>
                  <a:pt x="411548" y="301122"/>
                </a:lnTo>
                <a:lnTo>
                  <a:pt x="427854" y="257105"/>
                </a:lnTo>
                <a:lnTo>
                  <a:pt x="433577" y="209169"/>
                </a:lnTo>
                <a:lnTo>
                  <a:pt x="427854" y="161232"/>
                </a:lnTo>
                <a:lnTo>
                  <a:pt x="411548" y="117215"/>
                </a:lnTo>
                <a:lnTo>
                  <a:pt x="385961" y="78377"/>
                </a:lnTo>
                <a:lnTo>
                  <a:pt x="352392" y="45976"/>
                </a:lnTo>
                <a:lnTo>
                  <a:pt x="312141" y="21273"/>
                </a:lnTo>
                <a:lnTo>
                  <a:pt x="266506" y="5528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9" y="117215"/>
                </a:lnTo>
                <a:lnTo>
                  <a:pt x="47616" y="78377"/>
                </a:lnTo>
                <a:lnTo>
                  <a:pt x="81185" y="45976"/>
                </a:lnTo>
                <a:lnTo>
                  <a:pt x="121436" y="21273"/>
                </a:lnTo>
                <a:lnTo>
                  <a:pt x="167071" y="5528"/>
                </a:lnTo>
                <a:lnTo>
                  <a:pt x="216789" y="0"/>
                </a:lnTo>
                <a:lnTo>
                  <a:pt x="266506" y="5528"/>
                </a:lnTo>
                <a:lnTo>
                  <a:pt x="312141" y="21273"/>
                </a:lnTo>
                <a:lnTo>
                  <a:pt x="352392" y="45976"/>
                </a:lnTo>
                <a:lnTo>
                  <a:pt x="385961" y="78377"/>
                </a:lnTo>
                <a:lnTo>
                  <a:pt x="411548" y="117215"/>
                </a:lnTo>
                <a:lnTo>
                  <a:pt x="427854" y="161232"/>
                </a:lnTo>
                <a:lnTo>
                  <a:pt x="433577" y="209169"/>
                </a:lnTo>
                <a:lnTo>
                  <a:pt x="427854" y="257105"/>
                </a:lnTo>
                <a:lnTo>
                  <a:pt x="411548" y="301122"/>
                </a:lnTo>
                <a:lnTo>
                  <a:pt x="385961" y="339960"/>
                </a:lnTo>
                <a:lnTo>
                  <a:pt x="352392" y="372361"/>
                </a:lnTo>
                <a:lnTo>
                  <a:pt x="312141" y="397064"/>
                </a:lnTo>
                <a:lnTo>
                  <a:pt x="266506" y="412809"/>
                </a:lnTo>
                <a:lnTo>
                  <a:pt x="216789" y="418338"/>
                </a:lnTo>
                <a:lnTo>
                  <a:pt x="167071" y="412809"/>
                </a:lnTo>
                <a:lnTo>
                  <a:pt x="121436" y="397064"/>
                </a:lnTo>
                <a:lnTo>
                  <a:pt x="81185" y="372361"/>
                </a:lnTo>
                <a:lnTo>
                  <a:pt x="47616" y="339960"/>
                </a:lnTo>
                <a:lnTo>
                  <a:pt x="22029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2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2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9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1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1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0"/>
                </a:lnTo>
                <a:lnTo>
                  <a:pt x="266466" y="412689"/>
                </a:lnTo>
                <a:lnTo>
                  <a:pt x="312085" y="396959"/>
                </a:lnTo>
                <a:lnTo>
                  <a:pt x="352339" y="372274"/>
                </a:lnTo>
                <a:lnTo>
                  <a:pt x="385921" y="339887"/>
                </a:lnTo>
                <a:lnTo>
                  <a:pt x="411526" y="301050"/>
                </a:lnTo>
                <a:lnTo>
                  <a:pt x="427847" y="257018"/>
                </a:lnTo>
                <a:lnTo>
                  <a:pt x="433577" y="209041"/>
                </a:lnTo>
                <a:lnTo>
                  <a:pt x="427847" y="161113"/>
                </a:lnTo>
                <a:lnTo>
                  <a:pt x="411526" y="117113"/>
                </a:lnTo>
                <a:lnTo>
                  <a:pt x="385921" y="78300"/>
                </a:lnTo>
                <a:lnTo>
                  <a:pt x="352339" y="45926"/>
                </a:lnTo>
                <a:lnTo>
                  <a:pt x="312085" y="21248"/>
                </a:lnTo>
                <a:lnTo>
                  <a:pt x="26646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466" y="5521"/>
                </a:lnTo>
                <a:lnTo>
                  <a:pt x="312085" y="21248"/>
                </a:lnTo>
                <a:lnTo>
                  <a:pt x="352339" y="45926"/>
                </a:lnTo>
                <a:lnTo>
                  <a:pt x="385921" y="78300"/>
                </a:lnTo>
                <a:lnTo>
                  <a:pt x="411526" y="117113"/>
                </a:lnTo>
                <a:lnTo>
                  <a:pt x="427847" y="161113"/>
                </a:lnTo>
                <a:lnTo>
                  <a:pt x="433577" y="209041"/>
                </a:lnTo>
                <a:lnTo>
                  <a:pt x="427847" y="257018"/>
                </a:lnTo>
                <a:lnTo>
                  <a:pt x="411526" y="301050"/>
                </a:lnTo>
                <a:lnTo>
                  <a:pt x="385921" y="339887"/>
                </a:lnTo>
                <a:lnTo>
                  <a:pt x="352339" y="372274"/>
                </a:lnTo>
                <a:lnTo>
                  <a:pt x="312085" y="396959"/>
                </a:lnTo>
                <a:lnTo>
                  <a:pt x="266466" y="412689"/>
                </a:lnTo>
                <a:lnTo>
                  <a:pt x="216789" y="418210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4250" y="3184398"/>
            <a:ext cx="346075" cy="275590"/>
          </a:xfrm>
          <a:custGeom>
            <a:avLst/>
            <a:gdLst/>
            <a:ahLst/>
            <a:cxnLst/>
            <a:rect l="l" t="t" r="r" b="b"/>
            <a:pathLst>
              <a:path w="346075" h="275589">
                <a:moveTo>
                  <a:pt x="345694" y="0"/>
                </a:moveTo>
                <a:lnTo>
                  <a:pt x="0" y="27508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75068" y="3178175"/>
            <a:ext cx="367665" cy="260350"/>
          </a:xfrm>
          <a:custGeom>
            <a:avLst/>
            <a:gdLst/>
            <a:ahLst/>
            <a:cxnLst/>
            <a:rect l="l" t="t" r="r" b="b"/>
            <a:pathLst>
              <a:path w="367665" h="260350">
                <a:moveTo>
                  <a:pt x="0" y="0"/>
                </a:moveTo>
                <a:lnTo>
                  <a:pt x="367664" y="26022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99100" y="3758310"/>
            <a:ext cx="255904" cy="314960"/>
          </a:xfrm>
          <a:custGeom>
            <a:avLst/>
            <a:gdLst/>
            <a:ahLst/>
            <a:cxnLst/>
            <a:rect l="l" t="t" r="r" b="b"/>
            <a:pathLst>
              <a:path w="255904" h="314960">
                <a:moveTo>
                  <a:pt x="255397" y="0"/>
                </a:moveTo>
                <a:lnTo>
                  <a:pt x="0" y="31483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64250" y="3758310"/>
            <a:ext cx="247650" cy="299085"/>
          </a:xfrm>
          <a:custGeom>
            <a:avLst/>
            <a:gdLst/>
            <a:ahLst/>
            <a:cxnLst/>
            <a:rect l="l" t="t" r="r" b="b"/>
            <a:pathLst>
              <a:path w="247650" h="299085">
                <a:moveTo>
                  <a:pt x="0" y="0"/>
                </a:moveTo>
                <a:lnTo>
                  <a:pt x="247650" y="29870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426579" y="3758310"/>
            <a:ext cx="372110" cy="358775"/>
          </a:xfrm>
          <a:custGeom>
            <a:avLst/>
            <a:gdLst/>
            <a:ahLst/>
            <a:cxnLst/>
            <a:rect l="l" t="t" r="r" b="b"/>
            <a:pathLst>
              <a:path w="372109" h="358775">
                <a:moveTo>
                  <a:pt x="0" y="0"/>
                </a:moveTo>
                <a:lnTo>
                  <a:pt x="371601" y="35839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57465" y="4415535"/>
            <a:ext cx="140970" cy="191770"/>
          </a:xfrm>
          <a:custGeom>
            <a:avLst/>
            <a:gdLst/>
            <a:ahLst/>
            <a:cxnLst/>
            <a:rect l="l" t="t" r="r" b="b"/>
            <a:pathLst>
              <a:path w="140970" h="191770">
                <a:moveTo>
                  <a:pt x="140715" y="0"/>
                </a:moveTo>
                <a:lnTo>
                  <a:pt x="0" y="1916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97701" y="4415535"/>
            <a:ext cx="247650" cy="239395"/>
          </a:xfrm>
          <a:custGeom>
            <a:avLst/>
            <a:gdLst/>
            <a:ahLst/>
            <a:cxnLst/>
            <a:rect l="l" t="t" r="r" b="b"/>
            <a:pathLst>
              <a:path w="247650" h="239395">
                <a:moveTo>
                  <a:pt x="0" y="0"/>
                </a:moveTo>
                <a:lnTo>
                  <a:pt x="247650" y="2390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89953" y="4953253"/>
            <a:ext cx="255904" cy="305435"/>
          </a:xfrm>
          <a:custGeom>
            <a:avLst/>
            <a:gdLst/>
            <a:ahLst/>
            <a:cxnLst/>
            <a:rect l="l" t="t" r="r" b="b"/>
            <a:pathLst>
              <a:path w="255904" h="305435">
                <a:moveTo>
                  <a:pt x="255397" y="0"/>
                </a:moveTo>
                <a:lnTo>
                  <a:pt x="0" y="30505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71689" y="4996815"/>
            <a:ext cx="298450" cy="286385"/>
          </a:xfrm>
          <a:custGeom>
            <a:avLst/>
            <a:gdLst/>
            <a:ahLst/>
            <a:cxnLst/>
            <a:rect l="l" t="t" r="r" b="b"/>
            <a:pathLst>
              <a:path w="298450" h="286385">
                <a:moveTo>
                  <a:pt x="0" y="0"/>
                </a:moveTo>
                <a:lnTo>
                  <a:pt x="298068" y="28638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39915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08216" y="2384805"/>
            <a:ext cx="246379" cy="299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2407" sz="1800" spc="217">
                <a:latin typeface="Lucida Sans Unicode"/>
                <a:cs typeface="Lucida Sans Unicode"/>
              </a:rPr>
              <a:t>C</a:t>
            </a: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49619" y="2662935"/>
            <a:ext cx="76200" cy="290195"/>
          </a:xfrm>
          <a:custGeom>
            <a:avLst/>
            <a:gdLst/>
            <a:ahLst/>
            <a:cxnLst/>
            <a:rect l="l" t="t" r="r" b="b"/>
            <a:pathLst>
              <a:path w="76200" h="290194">
                <a:moveTo>
                  <a:pt x="31462" y="214850"/>
                </a:moveTo>
                <a:lnTo>
                  <a:pt x="0" y="218439"/>
                </a:lnTo>
                <a:lnTo>
                  <a:pt x="46354" y="289813"/>
                </a:lnTo>
                <a:lnTo>
                  <a:pt x="69219" y="227456"/>
                </a:lnTo>
                <a:lnTo>
                  <a:pt x="32892" y="227456"/>
                </a:lnTo>
                <a:lnTo>
                  <a:pt x="31462" y="214850"/>
                </a:lnTo>
                <a:close/>
              </a:path>
              <a:path w="76200" h="290194">
                <a:moveTo>
                  <a:pt x="44149" y="213402"/>
                </a:moveTo>
                <a:lnTo>
                  <a:pt x="31462" y="214850"/>
                </a:lnTo>
                <a:lnTo>
                  <a:pt x="32892" y="227456"/>
                </a:lnTo>
                <a:lnTo>
                  <a:pt x="45592" y="226060"/>
                </a:lnTo>
                <a:lnTo>
                  <a:pt x="44149" y="213402"/>
                </a:lnTo>
                <a:close/>
              </a:path>
              <a:path w="76200" h="290194">
                <a:moveTo>
                  <a:pt x="75691" y="209803"/>
                </a:moveTo>
                <a:lnTo>
                  <a:pt x="44149" y="213402"/>
                </a:lnTo>
                <a:lnTo>
                  <a:pt x="45592" y="226060"/>
                </a:lnTo>
                <a:lnTo>
                  <a:pt x="32892" y="227456"/>
                </a:lnTo>
                <a:lnTo>
                  <a:pt x="69219" y="227456"/>
                </a:lnTo>
                <a:lnTo>
                  <a:pt x="75691" y="209803"/>
                </a:lnTo>
                <a:close/>
              </a:path>
              <a:path w="76200" h="290194">
                <a:moveTo>
                  <a:pt x="19811" y="0"/>
                </a:moveTo>
                <a:lnTo>
                  <a:pt x="7238" y="1397"/>
                </a:lnTo>
                <a:lnTo>
                  <a:pt x="31462" y="214850"/>
                </a:lnTo>
                <a:lnTo>
                  <a:pt x="44149" y="213402"/>
                </a:lnTo>
                <a:lnTo>
                  <a:pt x="19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2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2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8"/>
                </a:lnTo>
                <a:lnTo>
                  <a:pt x="121436" y="21273"/>
                </a:lnTo>
                <a:lnTo>
                  <a:pt x="81185" y="45976"/>
                </a:lnTo>
                <a:lnTo>
                  <a:pt x="47616" y="78377"/>
                </a:lnTo>
                <a:lnTo>
                  <a:pt x="22029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9" y="301122"/>
                </a:lnTo>
                <a:lnTo>
                  <a:pt x="47616" y="339960"/>
                </a:lnTo>
                <a:lnTo>
                  <a:pt x="81185" y="372361"/>
                </a:lnTo>
                <a:lnTo>
                  <a:pt x="121436" y="397064"/>
                </a:lnTo>
                <a:lnTo>
                  <a:pt x="167071" y="412809"/>
                </a:lnTo>
                <a:lnTo>
                  <a:pt x="216789" y="418338"/>
                </a:lnTo>
                <a:lnTo>
                  <a:pt x="266506" y="412809"/>
                </a:lnTo>
                <a:lnTo>
                  <a:pt x="312141" y="397064"/>
                </a:lnTo>
                <a:lnTo>
                  <a:pt x="352392" y="372361"/>
                </a:lnTo>
                <a:lnTo>
                  <a:pt x="385961" y="339960"/>
                </a:lnTo>
                <a:lnTo>
                  <a:pt x="411548" y="301122"/>
                </a:lnTo>
                <a:lnTo>
                  <a:pt x="427854" y="257105"/>
                </a:lnTo>
                <a:lnTo>
                  <a:pt x="433577" y="209169"/>
                </a:lnTo>
                <a:lnTo>
                  <a:pt x="427854" y="161232"/>
                </a:lnTo>
                <a:lnTo>
                  <a:pt x="411548" y="117215"/>
                </a:lnTo>
                <a:lnTo>
                  <a:pt x="385961" y="78377"/>
                </a:lnTo>
                <a:lnTo>
                  <a:pt x="352392" y="45976"/>
                </a:lnTo>
                <a:lnTo>
                  <a:pt x="312141" y="21273"/>
                </a:lnTo>
                <a:lnTo>
                  <a:pt x="266506" y="5528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9" y="117215"/>
                </a:lnTo>
                <a:lnTo>
                  <a:pt x="47616" y="78377"/>
                </a:lnTo>
                <a:lnTo>
                  <a:pt x="81185" y="45976"/>
                </a:lnTo>
                <a:lnTo>
                  <a:pt x="121436" y="21273"/>
                </a:lnTo>
                <a:lnTo>
                  <a:pt x="167071" y="5528"/>
                </a:lnTo>
                <a:lnTo>
                  <a:pt x="216789" y="0"/>
                </a:lnTo>
                <a:lnTo>
                  <a:pt x="266506" y="5528"/>
                </a:lnTo>
                <a:lnTo>
                  <a:pt x="312141" y="21273"/>
                </a:lnTo>
                <a:lnTo>
                  <a:pt x="352392" y="45976"/>
                </a:lnTo>
                <a:lnTo>
                  <a:pt x="385961" y="78377"/>
                </a:lnTo>
                <a:lnTo>
                  <a:pt x="411548" y="117215"/>
                </a:lnTo>
                <a:lnTo>
                  <a:pt x="427854" y="161232"/>
                </a:lnTo>
                <a:lnTo>
                  <a:pt x="433577" y="209169"/>
                </a:lnTo>
                <a:lnTo>
                  <a:pt x="427854" y="257105"/>
                </a:lnTo>
                <a:lnTo>
                  <a:pt x="411548" y="301122"/>
                </a:lnTo>
                <a:lnTo>
                  <a:pt x="385961" y="339960"/>
                </a:lnTo>
                <a:lnTo>
                  <a:pt x="352392" y="372361"/>
                </a:lnTo>
                <a:lnTo>
                  <a:pt x="312141" y="397064"/>
                </a:lnTo>
                <a:lnTo>
                  <a:pt x="266506" y="412809"/>
                </a:lnTo>
                <a:lnTo>
                  <a:pt x="216789" y="418338"/>
                </a:lnTo>
                <a:lnTo>
                  <a:pt x="167071" y="412809"/>
                </a:lnTo>
                <a:lnTo>
                  <a:pt x="121436" y="397064"/>
                </a:lnTo>
                <a:lnTo>
                  <a:pt x="81185" y="372361"/>
                </a:lnTo>
                <a:lnTo>
                  <a:pt x="47616" y="339960"/>
                </a:lnTo>
                <a:lnTo>
                  <a:pt x="22029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2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2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9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1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1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0"/>
                </a:lnTo>
                <a:lnTo>
                  <a:pt x="266466" y="412689"/>
                </a:lnTo>
                <a:lnTo>
                  <a:pt x="312085" y="396959"/>
                </a:lnTo>
                <a:lnTo>
                  <a:pt x="352339" y="372274"/>
                </a:lnTo>
                <a:lnTo>
                  <a:pt x="385921" y="339887"/>
                </a:lnTo>
                <a:lnTo>
                  <a:pt x="411526" y="301050"/>
                </a:lnTo>
                <a:lnTo>
                  <a:pt x="427847" y="257018"/>
                </a:lnTo>
                <a:lnTo>
                  <a:pt x="433577" y="209041"/>
                </a:lnTo>
                <a:lnTo>
                  <a:pt x="427847" y="161113"/>
                </a:lnTo>
                <a:lnTo>
                  <a:pt x="411526" y="117113"/>
                </a:lnTo>
                <a:lnTo>
                  <a:pt x="385921" y="78300"/>
                </a:lnTo>
                <a:lnTo>
                  <a:pt x="352339" y="45926"/>
                </a:lnTo>
                <a:lnTo>
                  <a:pt x="312085" y="21248"/>
                </a:lnTo>
                <a:lnTo>
                  <a:pt x="26646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466" y="5521"/>
                </a:lnTo>
                <a:lnTo>
                  <a:pt x="312085" y="21248"/>
                </a:lnTo>
                <a:lnTo>
                  <a:pt x="352339" y="45926"/>
                </a:lnTo>
                <a:lnTo>
                  <a:pt x="385921" y="78300"/>
                </a:lnTo>
                <a:lnTo>
                  <a:pt x="411526" y="117113"/>
                </a:lnTo>
                <a:lnTo>
                  <a:pt x="427847" y="161113"/>
                </a:lnTo>
                <a:lnTo>
                  <a:pt x="433577" y="209041"/>
                </a:lnTo>
                <a:lnTo>
                  <a:pt x="427847" y="257018"/>
                </a:lnTo>
                <a:lnTo>
                  <a:pt x="411526" y="301050"/>
                </a:lnTo>
                <a:lnTo>
                  <a:pt x="385921" y="339887"/>
                </a:lnTo>
                <a:lnTo>
                  <a:pt x="352339" y="372274"/>
                </a:lnTo>
                <a:lnTo>
                  <a:pt x="312085" y="396959"/>
                </a:lnTo>
                <a:lnTo>
                  <a:pt x="266466" y="412689"/>
                </a:lnTo>
                <a:lnTo>
                  <a:pt x="216789" y="418210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4250" y="3184398"/>
            <a:ext cx="346075" cy="275590"/>
          </a:xfrm>
          <a:custGeom>
            <a:avLst/>
            <a:gdLst/>
            <a:ahLst/>
            <a:cxnLst/>
            <a:rect l="l" t="t" r="r" b="b"/>
            <a:pathLst>
              <a:path w="346075" h="275589">
                <a:moveTo>
                  <a:pt x="345694" y="0"/>
                </a:moveTo>
                <a:lnTo>
                  <a:pt x="0" y="27508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75068" y="3178175"/>
            <a:ext cx="367665" cy="260350"/>
          </a:xfrm>
          <a:custGeom>
            <a:avLst/>
            <a:gdLst/>
            <a:ahLst/>
            <a:cxnLst/>
            <a:rect l="l" t="t" r="r" b="b"/>
            <a:pathLst>
              <a:path w="367665" h="260350">
                <a:moveTo>
                  <a:pt x="0" y="0"/>
                </a:moveTo>
                <a:lnTo>
                  <a:pt x="367664" y="26022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99100" y="3758310"/>
            <a:ext cx="255904" cy="314960"/>
          </a:xfrm>
          <a:custGeom>
            <a:avLst/>
            <a:gdLst/>
            <a:ahLst/>
            <a:cxnLst/>
            <a:rect l="l" t="t" r="r" b="b"/>
            <a:pathLst>
              <a:path w="255904" h="314960">
                <a:moveTo>
                  <a:pt x="255397" y="0"/>
                </a:moveTo>
                <a:lnTo>
                  <a:pt x="0" y="31483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64250" y="3758310"/>
            <a:ext cx="247650" cy="299085"/>
          </a:xfrm>
          <a:custGeom>
            <a:avLst/>
            <a:gdLst/>
            <a:ahLst/>
            <a:cxnLst/>
            <a:rect l="l" t="t" r="r" b="b"/>
            <a:pathLst>
              <a:path w="247650" h="299085">
                <a:moveTo>
                  <a:pt x="0" y="0"/>
                </a:moveTo>
                <a:lnTo>
                  <a:pt x="247650" y="29870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426579" y="3758310"/>
            <a:ext cx="372110" cy="358775"/>
          </a:xfrm>
          <a:custGeom>
            <a:avLst/>
            <a:gdLst/>
            <a:ahLst/>
            <a:cxnLst/>
            <a:rect l="l" t="t" r="r" b="b"/>
            <a:pathLst>
              <a:path w="372109" h="358775">
                <a:moveTo>
                  <a:pt x="0" y="0"/>
                </a:moveTo>
                <a:lnTo>
                  <a:pt x="371601" y="35839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57465" y="4415535"/>
            <a:ext cx="140970" cy="191770"/>
          </a:xfrm>
          <a:custGeom>
            <a:avLst/>
            <a:gdLst/>
            <a:ahLst/>
            <a:cxnLst/>
            <a:rect l="l" t="t" r="r" b="b"/>
            <a:pathLst>
              <a:path w="140970" h="191770">
                <a:moveTo>
                  <a:pt x="140715" y="0"/>
                </a:moveTo>
                <a:lnTo>
                  <a:pt x="0" y="1916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97701" y="4415535"/>
            <a:ext cx="247650" cy="239395"/>
          </a:xfrm>
          <a:custGeom>
            <a:avLst/>
            <a:gdLst/>
            <a:ahLst/>
            <a:cxnLst/>
            <a:rect l="l" t="t" r="r" b="b"/>
            <a:pathLst>
              <a:path w="247650" h="239395">
                <a:moveTo>
                  <a:pt x="0" y="0"/>
                </a:moveTo>
                <a:lnTo>
                  <a:pt x="247650" y="2390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89953" y="4953253"/>
            <a:ext cx="255904" cy="305435"/>
          </a:xfrm>
          <a:custGeom>
            <a:avLst/>
            <a:gdLst/>
            <a:ahLst/>
            <a:cxnLst/>
            <a:rect l="l" t="t" r="r" b="b"/>
            <a:pathLst>
              <a:path w="255904" h="305435">
                <a:moveTo>
                  <a:pt x="255397" y="0"/>
                </a:moveTo>
                <a:lnTo>
                  <a:pt x="0" y="30505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71689" y="4996815"/>
            <a:ext cx="298450" cy="286385"/>
          </a:xfrm>
          <a:custGeom>
            <a:avLst/>
            <a:gdLst/>
            <a:ahLst/>
            <a:cxnLst/>
            <a:rect l="l" t="t" r="r" b="b"/>
            <a:pathLst>
              <a:path w="298450" h="286385">
                <a:moveTo>
                  <a:pt x="0" y="0"/>
                </a:moveTo>
                <a:lnTo>
                  <a:pt x="298068" y="28638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439915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90331" y="37890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407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BSTNode&lt;T&gt; p =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root,q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500" spc="-15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if(p.key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== tkey)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7475220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478534"/>
            <a:ext cx="7548245" cy="12350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22300" marR="5080" indent="-610235">
              <a:lnSpc>
                <a:spcPct val="100000"/>
              </a:lnSpc>
              <a:tabLst>
                <a:tab pos="622300" algn="l"/>
              </a:tabLst>
            </a:pPr>
            <a:r>
              <a:rPr dirty="0" sz="1800" spc="15" b="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 b="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A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Binary Search Tree (BST) is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12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binary</a:t>
            </a:r>
            <a:r>
              <a:rPr dirty="0" sz="2700" spc="-3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tree  such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that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for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each node,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say N,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the 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following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statements are</a:t>
            </a:r>
            <a:r>
              <a:rPr dirty="0" sz="2700" spc="-12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true: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93444" marR="5080" indent="-532765">
              <a:lnSpc>
                <a:spcPct val="100000"/>
              </a:lnSpc>
              <a:buClr>
                <a:srgbClr val="2CA1BE"/>
              </a:buClr>
              <a:buAutoNum type="arabicPeriod"/>
              <a:tabLst>
                <a:tab pos="894080" algn="l"/>
                <a:tab pos="894715" algn="l"/>
                <a:tab pos="1268730" algn="l"/>
              </a:tabLst>
            </a:pPr>
            <a:r>
              <a:rPr dirty="0" spc="-5"/>
              <a:t>If	</a:t>
            </a:r>
            <a:r>
              <a:rPr dirty="0"/>
              <a:t>L </a:t>
            </a:r>
            <a:r>
              <a:rPr dirty="0" spc="-5"/>
              <a:t>is any </a:t>
            </a:r>
            <a:r>
              <a:rPr dirty="0"/>
              <a:t>node </a:t>
            </a:r>
            <a:r>
              <a:rPr dirty="0" spc="-5"/>
              <a:t>in the </a:t>
            </a:r>
            <a:r>
              <a:rPr dirty="0"/>
              <a:t>left subtree </a:t>
            </a:r>
            <a:r>
              <a:rPr dirty="0" spc="-5"/>
              <a:t>of </a:t>
            </a:r>
            <a:r>
              <a:rPr dirty="0"/>
              <a:t>N, then</a:t>
            </a:r>
            <a:r>
              <a:rPr dirty="0" spc="-80"/>
              <a:t> </a:t>
            </a:r>
            <a:r>
              <a:rPr dirty="0"/>
              <a:t>L</a:t>
            </a:r>
            <a:r>
              <a:rPr dirty="0" spc="-20"/>
              <a:t> </a:t>
            </a:r>
            <a:r>
              <a:rPr dirty="0" spc="-5"/>
              <a:t>is </a:t>
            </a:r>
            <a:r>
              <a:rPr dirty="0" spc="-5"/>
              <a:t> </a:t>
            </a:r>
            <a:r>
              <a:rPr dirty="0"/>
              <a:t>less </a:t>
            </a:r>
            <a:r>
              <a:rPr dirty="0" spc="-5"/>
              <a:t>than</a:t>
            </a:r>
            <a:r>
              <a:rPr dirty="0" spc="-110"/>
              <a:t> </a:t>
            </a:r>
            <a:r>
              <a:rPr dirty="0"/>
              <a:t>N.</a:t>
            </a:r>
          </a:p>
          <a:p>
            <a:pPr marL="893444" indent="-532765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AutoNum type="arabicPeriod"/>
              <a:tabLst>
                <a:tab pos="894080" algn="l"/>
                <a:tab pos="894715" algn="l"/>
              </a:tabLst>
            </a:pPr>
            <a:r>
              <a:rPr dirty="0" spc="-5"/>
              <a:t>If </a:t>
            </a:r>
            <a:r>
              <a:rPr dirty="0"/>
              <a:t>R is any node in the right subtree of N, then</a:t>
            </a:r>
            <a:r>
              <a:rPr dirty="0" spc="-165"/>
              <a:t> </a:t>
            </a:r>
            <a:r>
              <a:rPr dirty="0"/>
              <a:t>R</a:t>
            </a:r>
          </a:p>
          <a:p>
            <a:pPr marL="893444">
              <a:lnSpc>
                <a:spcPct val="100000"/>
              </a:lnSpc>
            </a:pPr>
            <a:r>
              <a:rPr dirty="0" spc="-5"/>
              <a:t>is greater than</a:t>
            </a:r>
            <a:r>
              <a:rPr dirty="0" spc="-80"/>
              <a:t> </a:t>
            </a:r>
            <a:r>
              <a:rPr dirty="0"/>
              <a:t>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else if(tkey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&lt;</a:t>
            </a:r>
            <a:r>
              <a:rPr dirty="0" sz="1500" spc="-1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p =</a:t>
            </a:r>
            <a:r>
              <a:rPr dirty="0" sz="1500" spc="-9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63055" y="2407920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52286" y="2895853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63055" y="2407920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52286" y="2895853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52286" y="2904997"/>
            <a:ext cx="24257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2314" sz="1800" spc="165">
                <a:latin typeface="Lucida Sans Unicode"/>
                <a:cs typeface="Lucida Sans Unicode"/>
              </a:rPr>
              <a:t>P</a:t>
            </a: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if(p.key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== tkey)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52286" y="2904997"/>
            <a:ext cx="24257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2314" sz="1800" spc="165">
                <a:latin typeface="Lucida Sans Unicode"/>
                <a:cs typeface="Lucida Sans Unicode"/>
              </a:rPr>
              <a:t>P</a:t>
            </a: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else if(tkey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&lt;</a:t>
            </a:r>
            <a:r>
              <a:rPr dirty="0" sz="1500" spc="-1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52286" y="2904997"/>
            <a:ext cx="24257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2314" sz="1800" spc="165">
                <a:latin typeface="Lucida Sans Unicode"/>
                <a:cs typeface="Lucida Sans Unicode"/>
              </a:rPr>
              <a:t>P</a:t>
            </a: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p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50965" y="2904997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20154" y="3560317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50965" y="2904997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20154" y="3560317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20154" y="3560317"/>
            <a:ext cx="243840" cy="236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20">
                <a:latin typeface="Lucida Sans Unicode"/>
                <a:cs typeface="Lucida Sans Unicode"/>
              </a:rPr>
              <a:t>P</a:t>
            </a:r>
            <a:r>
              <a:rPr dirty="0" baseline="-9259" sz="1800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if(p.key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== tkey)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20154" y="3560317"/>
            <a:ext cx="243840" cy="236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20">
                <a:latin typeface="Lucida Sans Unicode"/>
                <a:cs typeface="Lucida Sans Unicode"/>
              </a:rPr>
              <a:t>P</a:t>
            </a:r>
            <a:r>
              <a:rPr dirty="0" baseline="-9259" sz="1800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743" y="416051"/>
            <a:ext cx="8275320" cy="754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0811" y="1407985"/>
            <a:ext cx="7705674" cy="4352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734047" y="196659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4828794" y="1509014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8647" y="272859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90594" y="272859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5358" y="272859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3413" y="204279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29702" y="265239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93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0994" y="371944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09013" y="371944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8885" y="371944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32813" y="532002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18613" y="455764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71594" y="516762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61994" y="455764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1647" y="4481448"/>
            <a:ext cx="315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72047" y="371944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47794" y="3719448"/>
            <a:ext cx="925194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2300" algn="l"/>
              </a:tabLst>
            </a:pPr>
            <a:r>
              <a:rPr dirty="0" sz="1800">
                <a:latin typeface="Lucida Sans Unicode"/>
                <a:cs typeface="Lucida Sans Unicode"/>
              </a:rPr>
              <a:t>58	71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91502" y="524382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87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76394" y="4481448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69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current =</a:t>
            </a:r>
            <a:r>
              <a:rPr dirty="0" sz="1500" spc="-10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33768" y="365975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20154" y="3560317"/>
            <a:ext cx="243840" cy="236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20">
                <a:latin typeface="Lucida Sans Unicode"/>
                <a:cs typeface="Lucida Sans Unicode"/>
              </a:rPr>
              <a:t>P</a:t>
            </a:r>
            <a:r>
              <a:rPr dirty="0" baseline="-9259" sz="1800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50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2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2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8"/>
                </a:lnTo>
                <a:lnTo>
                  <a:pt x="121436" y="21273"/>
                </a:lnTo>
                <a:lnTo>
                  <a:pt x="81185" y="45976"/>
                </a:lnTo>
                <a:lnTo>
                  <a:pt x="47616" y="78377"/>
                </a:lnTo>
                <a:lnTo>
                  <a:pt x="22029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9" y="301122"/>
                </a:lnTo>
                <a:lnTo>
                  <a:pt x="47616" y="339960"/>
                </a:lnTo>
                <a:lnTo>
                  <a:pt x="81185" y="372361"/>
                </a:lnTo>
                <a:lnTo>
                  <a:pt x="121436" y="397064"/>
                </a:lnTo>
                <a:lnTo>
                  <a:pt x="167071" y="412809"/>
                </a:lnTo>
                <a:lnTo>
                  <a:pt x="216789" y="418338"/>
                </a:lnTo>
                <a:lnTo>
                  <a:pt x="266506" y="412809"/>
                </a:lnTo>
                <a:lnTo>
                  <a:pt x="312141" y="397064"/>
                </a:lnTo>
                <a:lnTo>
                  <a:pt x="352392" y="372361"/>
                </a:lnTo>
                <a:lnTo>
                  <a:pt x="385961" y="339960"/>
                </a:lnTo>
                <a:lnTo>
                  <a:pt x="411548" y="301122"/>
                </a:lnTo>
                <a:lnTo>
                  <a:pt x="427854" y="257105"/>
                </a:lnTo>
                <a:lnTo>
                  <a:pt x="433577" y="209169"/>
                </a:lnTo>
                <a:lnTo>
                  <a:pt x="427854" y="161232"/>
                </a:lnTo>
                <a:lnTo>
                  <a:pt x="411548" y="117215"/>
                </a:lnTo>
                <a:lnTo>
                  <a:pt x="385961" y="78377"/>
                </a:lnTo>
                <a:lnTo>
                  <a:pt x="352392" y="45976"/>
                </a:lnTo>
                <a:lnTo>
                  <a:pt x="312141" y="21273"/>
                </a:lnTo>
                <a:lnTo>
                  <a:pt x="266506" y="5528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9" y="117215"/>
                </a:lnTo>
                <a:lnTo>
                  <a:pt x="47616" y="78377"/>
                </a:lnTo>
                <a:lnTo>
                  <a:pt x="81185" y="45976"/>
                </a:lnTo>
                <a:lnTo>
                  <a:pt x="121436" y="21273"/>
                </a:lnTo>
                <a:lnTo>
                  <a:pt x="167071" y="5528"/>
                </a:lnTo>
                <a:lnTo>
                  <a:pt x="216789" y="0"/>
                </a:lnTo>
                <a:lnTo>
                  <a:pt x="266506" y="5528"/>
                </a:lnTo>
                <a:lnTo>
                  <a:pt x="312141" y="21273"/>
                </a:lnTo>
                <a:lnTo>
                  <a:pt x="352392" y="45976"/>
                </a:lnTo>
                <a:lnTo>
                  <a:pt x="385961" y="78377"/>
                </a:lnTo>
                <a:lnTo>
                  <a:pt x="411548" y="117215"/>
                </a:lnTo>
                <a:lnTo>
                  <a:pt x="427854" y="161232"/>
                </a:lnTo>
                <a:lnTo>
                  <a:pt x="433577" y="209169"/>
                </a:lnTo>
                <a:lnTo>
                  <a:pt x="427854" y="257105"/>
                </a:lnTo>
                <a:lnTo>
                  <a:pt x="411548" y="301122"/>
                </a:lnTo>
                <a:lnTo>
                  <a:pt x="385961" y="339960"/>
                </a:lnTo>
                <a:lnTo>
                  <a:pt x="352392" y="372361"/>
                </a:lnTo>
                <a:lnTo>
                  <a:pt x="312141" y="397064"/>
                </a:lnTo>
                <a:lnTo>
                  <a:pt x="266506" y="412809"/>
                </a:lnTo>
                <a:lnTo>
                  <a:pt x="216789" y="418338"/>
                </a:lnTo>
                <a:lnTo>
                  <a:pt x="167071" y="412809"/>
                </a:lnTo>
                <a:lnTo>
                  <a:pt x="121436" y="397064"/>
                </a:lnTo>
                <a:lnTo>
                  <a:pt x="81185" y="372361"/>
                </a:lnTo>
                <a:lnTo>
                  <a:pt x="47616" y="339960"/>
                </a:lnTo>
                <a:lnTo>
                  <a:pt x="22029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2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2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9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1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1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0"/>
                </a:lnTo>
                <a:lnTo>
                  <a:pt x="266466" y="412689"/>
                </a:lnTo>
                <a:lnTo>
                  <a:pt x="312085" y="396959"/>
                </a:lnTo>
                <a:lnTo>
                  <a:pt x="352339" y="372274"/>
                </a:lnTo>
                <a:lnTo>
                  <a:pt x="385921" y="339887"/>
                </a:lnTo>
                <a:lnTo>
                  <a:pt x="411526" y="301050"/>
                </a:lnTo>
                <a:lnTo>
                  <a:pt x="427847" y="257018"/>
                </a:lnTo>
                <a:lnTo>
                  <a:pt x="433577" y="209041"/>
                </a:lnTo>
                <a:lnTo>
                  <a:pt x="427847" y="161113"/>
                </a:lnTo>
                <a:lnTo>
                  <a:pt x="411526" y="117113"/>
                </a:lnTo>
                <a:lnTo>
                  <a:pt x="385921" y="78300"/>
                </a:lnTo>
                <a:lnTo>
                  <a:pt x="352339" y="45926"/>
                </a:lnTo>
                <a:lnTo>
                  <a:pt x="312085" y="21248"/>
                </a:lnTo>
                <a:lnTo>
                  <a:pt x="26646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466" y="5521"/>
                </a:lnTo>
                <a:lnTo>
                  <a:pt x="312085" y="21248"/>
                </a:lnTo>
                <a:lnTo>
                  <a:pt x="352339" y="45926"/>
                </a:lnTo>
                <a:lnTo>
                  <a:pt x="385921" y="78300"/>
                </a:lnTo>
                <a:lnTo>
                  <a:pt x="411526" y="117113"/>
                </a:lnTo>
                <a:lnTo>
                  <a:pt x="427847" y="161113"/>
                </a:lnTo>
                <a:lnTo>
                  <a:pt x="433577" y="209041"/>
                </a:lnTo>
                <a:lnTo>
                  <a:pt x="427847" y="257018"/>
                </a:lnTo>
                <a:lnTo>
                  <a:pt x="411526" y="301050"/>
                </a:lnTo>
                <a:lnTo>
                  <a:pt x="385921" y="339887"/>
                </a:lnTo>
                <a:lnTo>
                  <a:pt x="352339" y="372274"/>
                </a:lnTo>
                <a:lnTo>
                  <a:pt x="312085" y="396959"/>
                </a:lnTo>
                <a:lnTo>
                  <a:pt x="266466" y="412689"/>
                </a:lnTo>
                <a:lnTo>
                  <a:pt x="216789" y="418210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4250" y="3184398"/>
            <a:ext cx="346075" cy="275590"/>
          </a:xfrm>
          <a:custGeom>
            <a:avLst/>
            <a:gdLst/>
            <a:ahLst/>
            <a:cxnLst/>
            <a:rect l="l" t="t" r="r" b="b"/>
            <a:pathLst>
              <a:path w="346075" h="275589">
                <a:moveTo>
                  <a:pt x="345694" y="0"/>
                </a:moveTo>
                <a:lnTo>
                  <a:pt x="0" y="27508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75068" y="3178175"/>
            <a:ext cx="367665" cy="260350"/>
          </a:xfrm>
          <a:custGeom>
            <a:avLst/>
            <a:gdLst/>
            <a:ahLst/>
            <a:cxnLst/>
            <a:rect l="l" t="t" r="r" b="b"/>
            <a:pathLst>
              <a:path w="367665" h="260350">
                <a:moveTo>
                  <a:pt x="0" y="0"/>
                </a:moveTo>
                <a:lnTo>
                  <a:pt x="367664" y="26022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99100" y="3758310"/>
            <a:ext cx="255904" cy="314960"/>
          </a:xfrm>
          <a:custGeom>
            <a:avLst/>
            <a:gdLst/>
            <a:ahLst/>
            <a:cxnLst/>
            <a:rect l="l" t="t" r="r" b="b"/>
            <a:pathLst>
              <a:path w="255904" h="314960">
                <a:moveTo>
                  <a:pt x="255397" y="0"/>
                </a:moveTo>
                <a:lnTo>
                  <a:pt x="0" y="31483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64250" y="3758310"/>
            <a:ext cx="247650" cy="299085"/>
          </a:xfrm>
          <a:custGeom>
            <a:avLst/>
            <a:gdLst/>
            <a:ahLst/>
            <a:cxnLst/>
            <a:rect l="l" t="t" r="r" b="b"/>
            <a:pathLst>
              <a:path w="247650" h="299085">
                <a:moveTo>
                  <a:pt x="0" y="0"/>
                </a:moveTo>
                <a:lnTo>
                  <a:pt x="247650" y="29870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426579" y="3758310"/>
            <a:ext cx="372110" cy="358775"/>
          </a:xfrm>
          <a:custGeom>
            <a:avLst/>
            <a:gdLst/>
            <a:ahLst/>
            <a:cxnLst/>
            <a:rect l="l" t="t" r="r" b="b"/>
            <a:pathLst>
              <a:path w="372109" h="358775">
                <a:moveTo>
                  <a:pt x="0" y="0"/>
                </a:moveTo>
                <a:lnTo>
                  <a:pt x="371601" y="35839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57465" y="4415535"/>
            <a:ext cx="140970" cy="191770"/>
          </a:xfrm>
          <a:custGeom>
            <a:avLst/>
            <a:gdLst/>
            <a:ahLst/>
            <a:cxnLst/>
            <a:rect l="l" t="t" r="r" b="b"/>
            <a:pathLst>
              <a:path w="140970" h="191770">
                <a:moveTo>
                  <a:pt x="140715" y="0"/>
                </a:moveTo>
                <a:lnTo>
                  <a:pt x="0" y="1916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97701" y="4415535"/>
            <a:ext cx="247650" cy="239395"/>
          </a:xfrm>
          <a:custGeom>
            <a:avLst/>
            <a:gdLst/>
            <a:ahLst/>
            <a:cxnLst/>
            <a:rect l="l" t="t" r="r" b="b"/>
            <a:pathLst>
              <a:path w="247650" h="239395">
                <a:moveTo>
                  <a:pt x="0" y="0"/>
                </a:moveTo>
                <a:lnTo>
                  <a:pt x="247650" y="2390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89953" y="4953253"/>
            <a:ext cx="255904" cy="305435"/>
          </a:xfrm>
          <a:custGeom>
            <a:avLst/>
            <a:gdLst/>
            <a:ahLst/>
            <a:cxnLst/>
            <a:rect l="l" t="t" r="r" b="b"/>
            <a:pathLst>
              <a:path w="255904" h="305435">
                <a:moveTo>
                  <a:pt x="255397" y="0"/>
                </a:moveTo>
                <a:lnTo>
                  <a:pt x="0" y="30505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71689" y="4996815"/>
            <a:ext cx="298450" cy="286385"/>
          </a:xfrm>
          <a:custGeom>
            <a:avLst/>
            <a:gdLst/>
            <a:ahLst/>
            <a:cxnLst/>
            <a:rect l="l" t="t" r="r" b="b"/>
            <a:pathLst>
              <a:path w="298450" h="286385">
                <a:moveTo>
                  <a:pt x="0" y="0"/>
                </a:moveTo>
                <a:lnTo>
                  <a:pt x="298068" y="28638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439915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33768" y="365975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31736" y="3847972"/>
            <a:ext cx="76200" cy="316865"/>
          </a:xfrm>
          <a:custGeom>
            <a:avLst/>
            <a:gdLst/>
            <a:ahLst/>
            <a:cxnLst/>
            <a:rect l="l" t="t" r="r" b="b"/>
            <a:pathLst>
              <a:path w="76200" h="316864">
                <a:moveTo>
                  <a:pt x="0" y="237616"/>
                </a:moveTo>
                <a:lnTo>
                  <a:pt x="32004" y="316610"/>
                </a:lnTo>
                <a:lnTo>
                  <a:pt x="69755" y="253872"/>
                </a:lnTo>
                <a:lnTo>
                  <a:pt x="43307" y="253872"/>
                </a:lnTo>
                <a:lnTo>
                  <a:pt x="30734" y="252856"/>
                </a:lnTo>
                <a:lnTo>
                  <a:pt x="31732" y="240111"/>
                </a:lnTo>
                <a:lnTo>
                  <a:pt x="0" y="237616"/>
                </a:lnTo>
                <a:close/>
              </a:path>
              <a:path w="76200" h="316864">
                <a:moveTo>
                  <a:pt x="31732" y="240111"/>
                </a:moveTo>
                <a:lnTo>
                  <a:pt x="30734" y="252856"/>
                </a:lnTo>
                <a:lnTo>
                  <a:pt x="43307" y="253872"/>
                </a:lnTo>
                <a:lnTo>
                  <a:pt x="44314" y="241099"/>
                </a:lnTo>
                <a:lnTo>
                  <a:pt x="31732" y="240111"/>
                </a:lnTo>
                <a:close/>
              </a:path>
              <a:path w="76200" h="316864">
                <a:moveTo>
                  <a:pt x="44314" y="241099"/>
                </a:moveTo>
                <a:lnTo>
                  <a:pt x="43307" y="253872"/>
                </a:lnTo>
                <a:lnTo>
                  <a:pt x="69755" y="253872"/>
                </a:lnTo>
                <a:lnTo>
                  <a:pt x="75946" y="243585"/>
                </a:lnTo>
                <a:lnTo>
                  <a:pt x="44314" y="241099"/>
                </a:lnTo>
                <a:close/>
              </a:path>
              <a:path w="76200" h="316864">
                <a:moveTo>
                  <a:pt x="50546" y="0"/>
                </a:moveTo>
                <a:lnTo>
                  <a:pt x="31732" y="240111"/>
                </a:lnTo>
                <a:lnTo>
                  <a:pt x="44314" y="241099"/>
                </a:lnTo>
                <a:lnTo>
                  <a:pt x="63246" y="1015"/>
                </a:lnTo>
                <a:lnTo>
                  <a:pt x="505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2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2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8"/>
                </a:lnTo>
                <a:lnTo>
                  <a:pt x="121436" y="21273"/>
                </a:lnTo>
                <a:lnTo>
                  <a:pt x="81185" y="45976"/>
                </a:lnTo>
                <a:lnTo>
                  <a:pt x="47616" y="78377"/>
                </a:lnTo>
                <a:lnTo>
                  <a:pt x="22029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9" y="301122"/>
                </a:lnTo>
                <a:lnTo>
                  <a:pt x="47616" y="339960"/>
                </a:lnTo>
                <a:lnTo>
                  <a:pt x="81185" y="372361"/>
                </a:lnTo>
                <a:lnTo>
                  <a:pt x="121436" y="397064"/>
                </a:lnTo>
                <a:lnTo>
                  <a:pt x="167071" y="412809"/>
                </a:lnTo>
                <a:lnTo>
                  <a:pt x="216789" y="418338"/>
                </a:lnTo>
                <a:lnTo>
                  <a:pt x="266506" y="412809"/>
                </a:lnTo>
                <a:lnTo>
                  <a:pt x="312141" y="397064"/>
                </a:lnTo>
                <a:lnTo>
                  <a:pt x="352392" y="372361"/>
                </a:lnTo>
                <a:lnTo>
                  <a:pt x="385961" y="339960"/>
                </a:lnTo>
                <a:lnTo>
                  <a:pt x="411548" y="301122"/>
                </a:lnTo>
                <a:lnTo>
                  <a:pt x="427854" y="257105"/>
                </a:lnTo>
                <a:lnTo>
                  <a:pt x="433577" y="209169"/>
                </a:lnTo>
                <a:lnTo>
                  <a:pt x="427854" y="161232"/>
                </a:lnTo>
                <a:lnTo>
                  <a:pt x="411548" y="117215"/>
                </a:lnTo>
                <a:lnTo>
                  <a:pt x="385961" y="78377"/>
                </a:lnTo>
                <a:lnTo>
                  <a:pt x="352392" y="45976"/>
                </a:lnTo>
                <a:lnTo>
                  <a:pt x="312141" y="21273"/>
                </a:lnTo>
                <a:lnTo>
                  <a:pt x="266506" y="5528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9" y="117215"/>
                </a:lnTo>
                <a:lnTo>
                  <a:pt x="47616" y="78377"/>
                </a:lnTo>
                <a:lnTo>
                  <a:pt x="81185" y="45976"/>
                </a:lnTo>
                <a:lnTo>
                  <a:pt x="121436" y="21273"/>
                </a:lnTo>
                <a:lnTo>
                  <a:pt x="167071" y="5528"/>
                </a:lnTo>
                <a:lnTo>
                  <a:pt x="216789" y="0"/>
                </a:lnTo>
                <a:lnTo>
                  <a:pt x="266506" y="5528"/>
                </a:lnTo>
                <a:lnTo>
                  <a:pt x="312141" y="21273"/>
                </a:lnTo>
                <a:lnTo>
                  <a:pt x="352392" y="45976"/>
                </a:lnTo>
                <a:lnTo>
                  <a:pt x="385961" y="78377"/>
                </a:lnTo>
                <a:lnTo>
                  <a:pt x="411548" y="117215"/>
                </a:lnTo>
                <a:lnTo>
                  <a:pt x="427854" y="161232"/>
                </a:lnTo>
                <a:lnTo>
                  <a:pt x="433577" y="209169"/>
                </a:lnTo>
                <a:lnTo>
                  <a:pt x="427854" y="257105"/>
                </a:lnTo>
                <a:lnTo>
                  <a:pt x="411548" y="301122"/>
                </a:lnTo>
                <a:lnTo>
                  <a:pt x="385961" y="339960"/>
                </a:lnTo>
                <a:lnTo>
                  <a:pt x="352392" y="372361"/>
                </a:lnTo>
                <a:lnTo>
                  <a:pt x="312141" y="397064"/>
                </a:lnTo>
                <a:lnTo>
                  <a:pt x="266506" y="412809"/>
                </a:lnTo>
                <a:lnTo>
                  <a:pt x="216789" y="418338"/>
                </a:lnTo>
                <a:lnTo>
                  <a:pt x="167071" y="412809"/>
                </a:lnTo>
                <a:lnTo>
                  <a:pt x="121436" y="397064"/>
                </a:lnTo>
                <a:lnTo>
                  <a:pt x="81185" y="372361"/>
                </a:lnTo>
                <a:lnTo>
                  <a:pt x="47616" y="339960"/>
                </a:lnTo>
                <a:lnTo>
                  <a:pt x="22029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2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2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9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1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1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0"/>
                </a:lnTo>
                <a:lnTo>
                  <a:pt x="266466" y="412689"/>
                </a:lnTo>
                <a:lnTo>
                  <a:pt x="312085" y="396959"/>
                </a:lnTo>
                <a:lnTo>
                  <a:pt x="352339" y="372274"/>
                </a:lnTo>
                <a:lnTo>
                  <a:pt x="385921" y="339887"/>
                </a:lnTo>
                <a:lnTo>
                  <a:pt x="411526" y="301050"/>
                </a:lnTo>
                <a:lnTo>
                  <a:pt x="427847" y="257018"/>
                </a:lnTo>
                <a:lnTo>
                  <a:pt x="433577" y="209041"/>
                </a:lnTo>
                <a:lnTo>
                  <a:pt x="427847" y="161113"/>
                </a:lnTo>
                <a:lnTo>
                  <a:pt x="411526" y="117113"/>
                </a:lnTo>
                <a:lnTo>
                  <a:pt x="385921" y="78300"/>
                </a:lnTo>
                <a:lnTo>
                  <a:pt x="352339" y="45926"/>
                </a:lnTo>
                <a:lnTo>
                  <a:pt x="312085" y="21248"/>
                </a:lnTo>
                <a:lnTo>
                  <a:pt x="26646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466" y="5521"/>
                </a:lnTo>
                <a:lnTo>
                  <a:pt x="312085" y="21248"/>
                </a:lnTo>
                <a:lnTo>
                  <a:pt x="352339" y="45926"/>
                </a:lnTo>
                <a:lnTo>
                  <a:pt x="385921" y="78300"/>
                </a:lnTo>
                <a:lnTo>
                  <a:pt x="411526" y="117113"/>
                </a:lnTo>
                <a:lnTo>
                  <a:pt x="427847" y="161113"/>
                </a:lnTo>
                <a:lnTo>
                  <a:pt x="433577" y="209041"/>
                </a:lnTo>
                <a:lnTo>
                  <a:pt x="427847" y="257018"/>
                </a:lnTo>
                <a:lnTo>
                  <a:pt x="411526" y="301050"/>
                </a:lnTo>
                <a:lnTo>
                  <a:pt x="385921" y="339887"/>
                </a:lnTo>
                <a:lnTo>
                  <a:pt x="352339" y="372274"/>
                </a:lnTo>
                <a:lnTo>
                  <a:pt x="312085" y="396959"/>
                </a:lnTo>
                <a:lnTo>
                  <a:pt x="266466" y="412689"/>
                </a:lnTo>
                <a:lnTo>
                  <a:pt x="216789" y="418210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4250" y="3184398"/>
            <a:ext cx="346075" cy="275590"/>
          </a:xfrm>
          <a:custGeom>
            <a:avLst/>
            <a:gdLst/>
            <a:ahLst/>
            <a:cxnLst/>
            <a:rect l="l" t="t" r="r" b="b"/>
            <a:pathLst>
              <a:path w="346075" h="275589">
                <a:moveTo>
                  <a:pt x="345694" y="0"/>
                </a:moveTo>
                <a:lnTo>
                  <a:pt x="0" y="27508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75068" y="3178175"/>
            <a:ext cx="367665" cy="260350"/>
          </a:xfrm>
          <a:custGeom>
            <a:avLst/>
            <a:gdLst/>
            <a:ahLst/>
            <a:cxnLst/>
            <a:rect l="l" t="t" r="r" b="b"/>
            <a:pathLst>
              <a:path w="367665" h="260350">
                <a:moveTo>
                  <a:pt x="0" y="0"/>
                </a:moveTo>
                <a:lnTo>
                  <a:pt x="367664" y="26022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99100" y="3758310"/>
            <a:ext cx="255904" cy="314960"/>
          </a:xfrm>
          <a:custGeom>
            <a:avLst/>
            <a:gdLst/>
            <a:ahLst/>
            <a:cxnLst/>
            <a:rect l="l" t="t" r="r" b="b"/>
            <a:pathLst>
              <a:path w="255904" h="314960">
                <a:moveTo>
                  <a:pt x="255397" y="0"/>
                </a:moveTo>
                <a:lnTo>
                  <a:pt x="0" y="31483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64250" y="3758310"/>
            <a:ext cx="247650" cy="299085"/>
          </a:xfrm>
          <a:custGeom>
            <a:avLst/>
            <a:gdLst/>
            <a:ahLst/>
            <a:cxnLst/>
            <a:rect l="l" t="t" r="r" b="b"/>
            <a:pathLst>
              <a:path w="247650" h="299085">
                <a:moveTo>
                  <a:pt x="0" y="0"/>
                </a:moveTo>
                <a:lnTo>
                  <a:pt x="247650" y="29870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426579" y="3758310"/>
            <a:ext cx="372110" cy="358775"/>
          </a:xfrm>
          <a:custGeom>
            <a:avLst/>
            <a:gdLst/>
            <a:ahLst/>
            <a:cxnLst/>
            <a:rect l="l" t="t" r="r" b="b"/>
            <a:pathLst>
              <a:path w="372109" h="358775">
                <a:moveTo>
                  <a:pt x="0" y="0"/>
                </a:moveTo>
                <a:lnTo>
                  <a:pt x="371601" y="35839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57465" y="4415535"/>
            <a:ext cx="140970" cy="191770"/>
          </a:xfrm>
          <a:custGeom>
            <a:avLst/>
            <a:gdLst/>
            <a:ahLst/>
            <a:cxnLst/>
            <a:rect l="l" t="t" r="r" b="b"/>
            <a:pathLst>
              <a:path w="140970" h="191770">
                <a:moveTo>
                  <a:pt x="140715" y="0"/>
                </a:moveTo>
                <a:lnTo>
                  <a:pt x="0" y="1916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97701" y="4415535"/>
            <a:ext cx="247650" cy="239395"/>
          </a:xfrm>
          <a:custGeom>
            <a:avLst/>
            <a:gdLst/>
            <a:ahLst/>
            <a:cxnLst/>
            <a:rect l="l" t="t" r="r" b="b"/>
            <a:pathLst>
              <a:path w="247650" h="239395">
                <a:moveTo>
                  <a:pt x="0" y="0"/>
                </a:moveTo>
                <a:lnTo>
                  <a:pt x="247650" y="2390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89953" y="4953253"/>
            <a:ext cx="255904" cy="305435"/>
          </a:xfrm>
          <a:custGeom>
            <a:avLst/>
            <a:gdLst/>
            <a:ahLst/>
            <a:cxnLst/>
            <a:rect l="l" t="t" r="r" b="b"/>
            <a:pathLst>
              <a:path w="255904" h="305435">
                <a:moveTo>
                  <a:pt x="255397" y="0"/>
                </a:moveTo>
                <a:lnTo>
                  <a:pt x="0" y="30505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71689" y="4996815"/>
            <a:ext cx="298450" cy="286385"/>
          </a:xfrm>
          <a:custGeom>
            <a:avLst/>
            <a:gdLst/>
            <a:ahLst/>
            <a:cxnLst/>
            <a:rect l="l" t="t" r="r" b="b"/>
            <a:pathLst>
              <a:path w="298450" h="286385">
                <a:moveTo>
                  <a:pt x="0" y="0"/>
                </a:moveTo>
                <a:lnTo>
                  <a:pt x="298068" y="28638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439915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90331" y="37890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407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BSTNode&lt;T&gt; p =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root,q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500" spc="-15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p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63055" y="2407920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92720" y="2912617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63055" y="2407920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92720" y="2912617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49465" y="2912617"/>
            <a:ext cx="25336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2314" sz="1800">
                <a:latin typeface="Lucida Sans Unicode"/>
                <a:cs typeface="Lucida Sans Unicode"/>
              </a:rPr>
              <a:t>Q</a:t>
            </a:r>
            <a:r>
              <a:rPr dirty="0" baseline="2314" sz="1800" spc="-427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p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49465" y="2903473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95970" y="3569461"/>
            <a:ext cx="208915" cy="2400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5">
                <a:latin typeface="Lucida Sans Unicode"/>
                <a:cs typeface="Lucida Sans Unicode"/>
              </a:rPr>
              <a:t>P</a:t>
            </a:r>
            <a:r>
              <a:rPr dirty="0" baseline="-11574" sz="1800">
                <a:latin typeface="Lucida Sans Unicode"/>
                <a:cs typeface="Lucida Sans Unicode"/>
              </a:rPr>
              <a:t>C</a:t>
            </a:r>
            <a:endParaRPr baseline="-11574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766559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87169"/>
            <a:ext cx="7919720" cy="437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68605" marR="95250" indent="-256540">
              <a:lnSpc>
                <a:spcPct val="90000"/>
              </a:lnSpc>
            </a:pPr>
            <a:r>
              <a:rPr dirty="0" sz="2800" b="1" u="heavy">
                <a:latin typeface="Lucida Sans Unicode"/>
                <a:cs typeface="Lucida Sans Unicode"/>
              </a:rPr>
              <a:t>Elements: </a:t>
            </a:r>
            <a:r>
              <a:rPr dirty="0" sz="2800" spc="-10">
                <a:latin typeface="Lucida Sans Unicode"/>
                <a:cs typeface="Lucida Sans Unicode"/>
              </a:rPr>
              <a:t>the </a:t>
            </a:r>
            <a:r>
              <a:rPr dirty="0" sz="2800" spc="-5">
                <a:latin typeface="Lucida Sans Unicode"/>
                <a:cs typeface="Lucida Sans Unicode"/>
              </a:rPr>
              <a:t>elements </a:t>
            </a:r>
            <a:r>
              <a:rPr dirty="0" sz="2800" spc="-10">
                <a:latin typeface="Lucida Sans Unicode"/>
                <a:cs typeface="Lucida Sans Unicode"/>
              </a:rPr>
              <a:t>are </a:t>
            </a:r>
            <a:r>
              <a:rPr dirty="0" sz="2800" spc="-5">
                <a:latin typeface="Lucida Sans Unicode"/>
                <a:cs typeface="Lucida Sans Unicode"/>
              </a:rPr>
              <a:t>nodes (BSTNode),  each node </a:t>
            </a:r>
            <a:r>
              <a:rPr dirty="0" sz="2800" spc="-10">
                <a:latin typeface="Lucida Sans Unicode"/>
                <a:cs typeface="Lucida Sans Unicode"/>
              </a:rPr>
              <a:t>contains </a:t>
            </a:r>
            <a:r>
              <a:rPr dirty="0" sz="2800" spc="-5">
                <a:latin typeface="Lucida Sans Unicode"/>
                <a:cs typeface="Lucida Sans Unicode"/>
              </a:rPr>
              <a:t>the following data type:  </a:t>
            </a:r>
            <a:r>
              <a:rPr dirty="0" sz="2800" spc="-10">
                <a:latin typeface="Lucida Sans Unicode"/>
                <a:cs typeface="Lucida Sans Unicode"/>
              </a:rPr>
              <a:t>Type.</a:t>
            </a:r>
            <a:endParaRPr sz="28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90000"/>
              </a:lnSpc>
              <a:spcBef>
                <a:spcPts val="395"/>
              </a:spcBef>
            </a:pPr>
            <a:r>
              <a:rPr dirty="0" sz="2800" b="1" u="heavy">
                <a:latin typeface="Lucida Sans Unicode"/>
                <a:cs typeface="Lucida Sans Unicode"/>
              </a:rPr>
              <a:t>Structure: </a:t>
            </a:r>
            <a:r>
              <a:rPr dirty="0" sz="2800" spc="-5">
                <a:latin typeface="Lucida Sans Unicode"/>
                <a:cs typeface="Lucida Sans Unicode"/>
              </a:rPr>
              <a:t>hierarchical structure; </a:t>
            </a:r>
            <a:r>
              <a:rPr dirty="0" sz="2800" spc="-10">
                <a:latin typeface="Lucida Sans Unicode"/>
                <a:cs typeface="Lucida Sans Unicode"/>
              </a:rPr>
              <a:t>each </a:t>
            </a:r>
            <a:r>
              <a:rPr dirty="0" sz="2800" spc="-5">
                <a:latin typeface="Lucida Sans Unicode"/>
                <a:cs typeface="Lucida Sans Unicode"/>
              </a:rPr>
              <a:t>node  </a:t>
            </a:r>
            <a:r>
              <a:rPr dirty="0" sz="2800" spc="-10">
                <a:latin typeface="Lucida Sans Unicode"/>
                <a:cs typeface="Lucida Sans Unicode"/>
              </a:rPr>
              <a:t>can </a:t>
            </a:r>
            <a:r>
              <a:rPr dirty="0" sz="2800" spc="-5">
                <a:latin typeface="Lucida Sans Unicode"/>
                <a:cs typeface="Lucida Sans Unicode"/>
              </a:rPr>
              <a:t>have two </a:t>
            </a:r>
            <a:r>
              <a:rPr dirty="0" sz="2800" spc="-10">
                <a:latin typeface="Lucida Sans Unicode"/>
                <a:cs typeface="Lucida Sans Unicode"/>
              </a:rPr>
              <a:t>children: left </a:t>
            </a:r>
            <a:r>
              <a:rPr dirty="0" sz="2800" spc="-5">
                <a:latin typeface="Lucida Sans Unicode"/>
                <a:cs typeface="Lucida Sans Unicode"/>
              </a:rPr>
              <a:t>or </a:t>
            </a:r>
            <a:r>
              <a:rPr dirty="0" sz="2800" spc="-10">
                <a:latin typeface="Lucida Sans Unicode"/>
                <a:cs typeface="Lucida Sans Unicode"/>
              </a:rPr>
              <a:t>right child;  </a:t>
            </a:r>
            <a:r>
              <a:rPr dirty="0" sz="2800" spc="-5">
                <a:latin typeface="Lucida Sans Unicode"/>
                <a:cs typeface="Lucida Sans Unicode"/>
              </a:rPr>
              <a:t>there is a root node and a </a:t>
            </a:r>
            <a:r>
              <a:rPr dirty="0" sz="2800" spc="-10">
                <a:latin typeface="Lucida Sans Unicode"/>
                <a:cs typeface="Lucida Sans Unicode"/>
              </a:rPr>
              <a:t>current </a:t>
            </a:r>
            <a:r>
              <a:rPr dirty="0" sz="2800" spc="-5">
                <a:latin typeface="Lucida Sans Unicode"/>
                <a:cs typeface="Lucida Sans Unicode"/>
              </a:rPr>
              <a:t>node. If N  is </a:t>
            </a:r>
            <a:r>
              <a:rPr dirty="0" sz="2800" spc="-10">
                <a:latin typeface="Lucida Sans Unicode"/>
                <a:cs typeface="Lucida Sans Unicode"/>
              </a:rPr>
              <a:t>any </a:t>
            </a:r>
            <a:r>
              <a:rPr dirty="0" sz="2800" spc="-5">
                <a:latin typeface="Lucida Sans Unicode"/>
                <a:cs typeface="Lucida Sans Unicode"/>
              </a:rPr>
              <a:t>node in the </a:t>
            </a:r>
            <a:r>
              <a:rPr dirty="0" sz="2800" spc="-10">
                <a:latin typeface="Lucida Sans Unicode"/>
                <a:cs typeface="Lucida Sans Unicode"/>
              </a:rPr>
              <a:t>tree, </a:t>
            </a:r>
            <a:r>
              <a:rPr dirty="0" sz="2800" spc="-5">
                <a:latin typeface="Lucida Sans Unicode"/>
                <a:cs typeface="Lucida Sans Unicode"/>
              </a:rPr>
              <a:t>nodes in the </a:t>
            </a:r>
            <a:r>
              <a:rPr dirty="0" sz="2800" spc="-10">
                <a:latin typeface="Lucida Sans Unicode"/>
                <a:cs typeface="Lucida Sans Unicode"/>
              </a:rPr>
              <a:t>left  </a:t>
            </a:r>
            <a:r>
              <a:rPr dirty="0" sz="2800" spc="-5">
                <a:latin typeface="Lucida Sans Unicode"/>
                <a:cs typeface="Lucida Sans Unicode"/>
              </a:rPr>
              <a:t>subtree &lt; N </a:t>
            </a:r>
            <a:r>
              <a:rPr dirty="0" sz="2800" spc="-10">
                <a:latin typeface="Lucida Sans Unicode"/>
                <a:cs typeface="Lucida Sans Unicode"/>
              </a:rPr>
              <a:t>and </a:t>
            </a:r>
            <a:r>
              <a:rPr dirty="0" sz="2800" spc="-5">
                <a:latin typeface="Lucida Sans Unicode"/>
                <a:cs typeface="Lucida Sans Unicode"/>
              </a:rPr>
              <a:t>nodes in </a:t>
            </a:r>
            <a:r>
              <a:rPr dirty="0" sz="2800" spc="-10">
                <a:latin typeface="Lucida Sans Unicode"/>
                <a:cs typeface="Lucida Sans Unicode"/>
              </a:rPr>
              <a:t>the right</a:t>
            </a:r>
            <a:r>
              <a:rPr dirty="0" sz="2800" spc="12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subtree</a:t>
            </a:r>
            <a:endParaRPr sz="2800">
              <a:latin typeface="Lucida Sans Unicode"/>
              <a:cs typeface="Lucida Sans Unicode"/>
            </a:endParaRPr>
          </a:p>
          <a:p>
            <a:pPr marL="268605">
              <a:lnSpc>
                <a:spcPts val="3025"/>
              </a:lnSpc>
            </a:pPr>
            <a:r>
              <a:rPr dirty="0" sz="2800" spc="-5">
                <a:latin typeface="Lucida Sans Unicode"/>
                <a:cs typeface="Lucida Sans Unicode"/>
              </a:rPr>
              <a:t>&gt;</a:t>
            </a:r>
            <a:r>
              <a:rPr dirty="0" sz="2800" spc="-11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N.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ts val="3190"/>
              </a:lnSpc>
              <a:spcBef>
                <a:spcPts val="75"/>
              </a:spcBef>
            </a:pPr>
            <a:r>
              <a:rPr dirty="0" sz="2800" b="1" u="heavy">
                <a:latin typeface="Lucida Sans Unicode"/>
                <a:cs typeface="Lucida Sans Unicode"/>
              </a:rPr>
              <a:t>Domain: </a:t>
            </a:r>
            <a:r>
              <a:rPr dirty="0" sz="2800" spc="-5">
                <a:latin typeface="Lucida Sans Unicode"/>
                <a:cs typeface="Lucida Sans Unicode"/>
              </a:rPr>
              <a:t>the number of nodes in a BST</a:t>
            </a:r>
            <a:r>
              <a:rPr dirty="0" sz="2800" spc="-10">
                <a:latin typeface="Lucida Sans Unicode"/>
                <a:cs typeface="Lucida Sans Unicode"/>
              </a:rPr>
              <a:t> is</a:t>
            </a:r>
            <a:endParaRPr sz="2800">
              <a:latin typeface="Lucida Sans Unicode"/>
              <a:cs typeface="Lucida Sans Unicode"/>
            </a:endParaRPr>
          </a:p>
          <a:p>
            <a:pPr marL="268605">
              <a:lnSpc>
                <a:spcPts val="3190"/>
              </a:lnSpc>
            </a:pPr>
            <a:r>
              <a:rPr dirty="0" sz="2800" spc="-5">
                <a:latin typeface="Lucida Sans Unicode"/>
                <a:cs typeface="Lucida Sans Unicode"/>
              </a:rPr>
              <a:t>bounded; </a:t>
            </a:r>
            <a:r>
              <a:rPr dirty="0" sz="2800" spc="-10">
                <a:latin typeface="Lucida Sans Unicode"/>
                <a:cs typeface="Lucida Sans Unicode"/>
              </a:rPr>
              <a:t>type/class </a:t>
            </a:r>
            <a:r>
              <a:rPr dirty="0" sz="2800" spc="-5">
                <a:latin typeface="Lucida Sans Unicode"/>
                <a:cs typeface="Lucida Sans Unicode"/>
              </a:rPr>
              <a:t>name </a:t>
            </a:r>
            <a:r>
              <a:rPr dirty="0" sz="2800" spc="-10">
                <a:latin typeface="Lucida Sans Unicode"/>
                <a:cs typeface="Lucida Sans Unicode"/>
              </a:rPr>
              <a:t>is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BST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49465" y="2903473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95970" y="3569461"/>
            <a:ext cx="208915" cy="2400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5">
                <a:latin typeface="Lucida Sans Unicode"/>
                <a:cs typeface="Lucida Sans Unicode"/>
              </a:rPr>
              <a:t>P</a:t>
            </a:r>
            <a:r>
              <a:rPr dirty="0" baseline="-11574" sz="1800">
                <a:latin typeface="Lucida Sans Unicode"/>
                <a:cs typeface="Lucida Sans Unicode"/>
              </a:rPr>
              <a:t>C</a:t>
            </a:r>
            <a:endParaRPr baseline="-11574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88656" y="3569461"/>
            <a:ext cx="316230" cy="2400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6944" sz="1800" spc="-135">
                <a:latin typeface="Lucida Sans Unicode"/>
                <a:cs typeface="Lucida Sans Unicode"/>
              </a:rPr>
              <a:t>Q</a:t>
            </a:r>
            <a:r>
              <a:rPr dirty="0" sz="1200" spc="-55">
                <a:latin typeface="Lucida Sans Unicode"/>
                <a:cs typeface="Lucida Sans Unicode"/>
              </a:rPr>
              <a:t>P</a:t>
            </a:r>
            <a:r>
              <a:rPr dirty="0" baseline="-11574" sz="1800">
                <a:latin typeface="Lucida Sans Unicode"/>
                <a:cs typeface="Lucida Sans Unicode"/>
              </a:rPr>
              <a:t>C</a:t>
            </a:r>
            <a:endParaRPr baseline="-11574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else if(tkey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&lt;</a:t>
            </a:r>
            <a:r>
              <a:rPr dirty="0" sz="1500" spc="-1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p =</a:t>
            </a:r>
            <a:r>
              <a:rPr dirty="0" sz="1500" spc="-9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88656" y="3587495"/>
            <a:ext cx="3162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r>
              <a:rPr dirty="0" sz="1200" spc="45">
                <a:latin typeface="Lucida Sans Unicode"/>
                <a:cs typeface="Lucida Sans Unicode"/>
              </a:rPr>
              <a:t> </a:t>
            </a:r>
            <a:r>
              <a:rPr dirty="0" baseline="-4629" sz="1800">
                <a:latin typeface="Lucida Sans Unicode"/>
                <a:cs typeface="Lucida Sans Unicode"/>
              </a:rPr>
              <a:t>C</a:t>
            </a:r>
            <a:endParaRPr baseline="-4629"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08875" y="4091685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88656" y="3587495"/>
            <a:ext cx="316230" cy="222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r>
              <a:rPr dirty="0" sz="1200" spc="45">
                <a:latin typeface="Lucida Sans Unicode"/>
                <a:cs typeface="Lucida Sans Unicode"/>
              </a:rPr>
              <a:t> </a:t>
            </a:r>
            <a:r>
              <a:rPr dirty="0" baseline="-4629" sz="1800">
                <a:latin typeface="Lucida Sans Unicode"/>
                <a:cs typeface="Lucida Sans Unicode"/>
              </a:rPr>
              <a:t>C</a:t>
            </a:r>
            <a:endParaRPr baseline="-4629"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08875" y="4091685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08875" y="4134866"/>
            <a:ext cx="628650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25462" sz="1800" spc="-30">
                <a:latin typeface="Lucida Sans Unicode"/>
                <a:cs typeface="Lucida Sans Unicode"/>
              </a:rPr>
              <a:t>PQ</a:t>
            </a:r>
            <a:r>
              <a:rPr dirty="0" baseline="25462" sz="1800" spc="75">
                <a:latin typeface="Lucida Sans Unicode"/>
                <a:cs typeface="Lucida Sans Unicode"/>
              </a:rPr>
              <a:t> </a:t>
            </a: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if(p.key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== tkey)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current =</a:t>
            </a:r>
            <a:r>
              <a:rPr dirty="0" sz="1500" spc="-10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50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90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00290" y="4134866"/>
            <a:ext cx="73723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20833" sz="1800" spc="-7">
                <a:latin typeface="Lucida Sans Unicode"/>
                <a:cs typeface="Lucida Sans Unicode"/>
              </a:rPr>
              <a:t>C</a:t>
            </a:r>
            <a:r>
              <a:rPr dirty="0" baseline="25462" sz="1800" spc="-7">
                <a:latin typeface="Lucida Sans Unicode"/>
                <a:cs typeface="Lucida Sans Unicode"/>
              </a:rPr>
              <a:t>PQ</a:t>
            </a:r>
            <a:r>
              <a:rPr dirty="0" baseline="25462" sz="1800" spc="67">
                <a:latin typeface="Lucida Sans Unicode"/>
                <a:cs typeface="Lucida Sans Unicode"/>
              </a:rPr>
              <a:t> </a:t>
            </a: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2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2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8"/>
                </a:lnTo>
                <a:lnTo>
                  <a:pt x="121436" y="21273"/>
                </a:lnTo>
                <a:lnTo>
                  <a:pt x="81185" y="45976"/>
                </a:lnTo>
                <a:lnTo>
                  <a:pt x="47616" y="78377"/>
                </a:lnTo>
                <a:lnTo>
                  <a:pt x="22029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9" y="301122"/>
                </a:lnTo>
                <a:lnTo>
                  <a:pt x="47616" y="339960"/>
                </a:lnTo>
                <a:lnTo>
                  <a:pt x="81185" y="372361"/>
                </a:lnTo>
                <a:lnTo>
                  <a:pt x="121436" y="397064"/>
                </a:lnTo>
                <a:lnTo>
                  <a:pt x="167071" y="412809"/>
                </a:lnTo>
                <a:lnTo>
                  <a:pt x="216789" y="418338"/>
                </a:lnTo>
                <a:lnTo>
                  <a:pt x="266506" y="412809"/>
                </a:lnTo>
                <a:lnTo>
                  <a:pt x="312141" y="397064"/>
                </a:lnTo>
                <a:lnTo>
                  <a:pt x="352392" y="372361"/>
                </a:lnTo>
                <a:lnTo>
                  <a:pt x="385961" y="339960"/>
                </a:lnTo>
                <a:lnTo>
                  <a:pt x="411548" y="301122"/>
                </a:lnTo>
                <a:lnTo>
                  <a:pt x="427854" y="257105"/>
                </a:lnTo>
                <a:lnTo>
                  <a:pt x="433577" y="209169"/>
                </a:lnTo>
                <a:lnTo>
                  <a:pt x="427854" y="161232"/>
                </a:lnTo>
                <a:lnTo>
                  <a:pt x="411548" y="117215"/>
                </a:lnTo>
                <a:lnTo>
                  <a:pt x="385961" y="78377"/>
                </a:lnTo>
                <a:lnTo>
                  <a:pt x="352392" y="45976"/>
                </a:lnTo>
                <a:lnTo>
                  <a:pt x="312141" y="21273"/>
                </a:lnTo>
                <a:lnTo>
                  <a:pt x="266506" y="5528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9" y="117215"/>
                </a:lnTo>
                <a:lnTo>
                  <a:pt x="47616" y="78377"/>
                </a:lnTo>
                <a:lnTo>
                  <a:pt x="81185" y="45976"/>
                </a:lnTo>
                <a:lnTo>
                  <a:pt x="121436" y="21273"/>
                </a:lnTo>
                <a:lnTo>
                  <a:pt x="167071" y="5528"/>
                </a:lnTo>
                <a:lnTo>
                  <a:pt x="216789" y="0"/>
                </a:lnTo>
                <a:lnTo>
                  <a:pt x="266506" y="5528"/>
                </a:lnTo>
                <a:lnTo>
                  <a:pt x="312141" y="21273"/>
                </a:lnTo>
                <a:lnTo>
                  <a:pt x="352392" y="45976"/>
                </a:lnTo>
                <a:lnTo>
                  <a:pt x="385961" y="78377"/>
                </a:lnTo>
                <a:lnTo>
                  <a:pt x="411548" y="117215"/>
                </a:lnTo>
                <a:lnTo>
                  <a:pt x="427854" y="161232"/>
                </a:lnTo>
                <a:lnTo>
                  <a:pt x="433577" y="209169"/>
                </a:lnTo>
                <a:lnTo>
                  <a:pt x="427854" y="257105"/>
                </a:lnTo>
                <a:lnTo>
                  <a:pt x="411548" y="301122"/>
                </a:lnTo>
                <a:lnTo>
                  <a:pt x="385961" y="339960"/>
                </a:lnTo>
                <a:lnTo>
                  <a:pt x="352392" y="372361"/>
                </a:lnTo>
                <a:lnTo>
                  <a:pt x="312141" y="397064"/>
                </a:lnTo>
                <a:lnTo>
                  <a:pt x="266506" y="412809"/>
                </a:lnTo>
                <a:lnTo>
                  <a:pt x="216789" y="418338"/>
                </a:lnTo>
                <a:lnTo>
                  <a:pt x="167071" y="412809"/>
                </a:lnTo>
                <a:lnTo>
                  <a:pt x="121436" y="397064"/>
                </a:lnTo>
                <a:lnTo>
                  <a:pt x="81185" y="372361"/>
                </a:lnTo>
                <a:lnTo>
                  <a:pt x="47616" y="339960"/>
                </a:lnTo>
                <a:lnTo>
                  <a:pt x="22029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2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2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9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1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1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0"/>
                </a:lnTo>
                <a:lnTo>
                  <a:pt x="266466" y="412689"/>
                </a:lnTo>
                <a:lnTo>
                  <a:pt x="312085" y="396959"/>
                </a:lnTo>
                <a:lnTo>
                  <a:pt x="352339" y="372274"/>
                </a:lnTo>
                <a:lnTo>
                  <a:pt x="385921" y="339887"/>
                </a:lnTo>
                <a:lnTo>
                  <a:pt x="411526" y="301050"/>
                </a:lnTo>
                <a:lnTo>
                  <a:pt x="427847" y="257018"/>
                </a:lnTo>
                <a:lnTo>
                  <a:pt x="433577" y="209041"/>
                </a:lnTo>
                <a:lnTo>
                  <a:pt x="427847" y="161113"/>
                </a:lnTo>
                <a:lnTo>
                  <a:pt x="411526" y="117113"/>
                </a:lnTo>
                <a:lnTo>
                  <a:pt x="385921" y="78300"/>
                </a:lnTo>
                <a:lnTo>
                  <a:pt x="352339" y="45926"/>
                </a:lnTo>
                <a:lnTo>
                  <a:pt x="312085" y="21248"/>
                </a:lnTo>
                <a:lnTo>
                  <a:pt x="26646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466" y="5521"/>
                </a:lnTo>
                <a:lnTo>
                  <a:pt x="312085" y="21248"/>
                </a:lnTo>
                <a:lnTo>
                  <a:pt x="352339" y="45926"/>
                </a:lnTo>
                <a:lnTo>
                  <a:pt x="385921" y="78300"/>
                </a:lnTo>
                <a:lnTo>
                  <a:pt x="411526" y="117113"/>
                </a:lnTo>
                <a:lnTo>
                  <a:pt x="427847" y="161113"/>
                </a:lnTo>
                <a:lnTo>
                  <a:pt x="433577" y="209041"/>
                </a:lnTo>
                <a:lnTo>
                  <a:pt x="427847" y="257018"/>
                </a:lnTo>
                <a:lnTo>
                  <a:pt x="411526" y="301050"/>
                </a:lnTo>
                <a:lnTo>
                  <a:pt x="385921" y="339887"/>
                </a:lnTo>
                <a:lnTo>
                  <a:pt x="352339" y="372274"/>
                </a:lnTo>
                <a:lnTo>
                  <a:pt x="312085" y="396959"/>
                </a:lnTo>
                <a:lnTo>
                  <a:pt x="266466" y="412689"/>
                </a:lnTo>
                <a:lnTo>
                  <a:pt x="216789" y="418210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4250" y="3184398"/>
            <a:ext cx="346075" cy="275590"/>
          </a:xfrm>
          <a:custGeom>
            <a:avLst/>
            <a:gdLst/>
            <a:ahLst/>
            <a:cxnLst/>
            <a:rect l="l" t="t" r="r" b="b"/>
            <a:pathLst>
              <a:path w="346075" h="275589">
                <a:moveTo>
                  <a:pt x="345694" y="0"/>
                </a:moveTo>
                <a:lnTo>
                  <a:pt x="0" y="27508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75068" y="3178175"/>
            <a:ext cx="367665" cy="260350"/>
          </a:xfrm>
          <a:custGeom>
            <a:avLst/>
            <a:gdLst/>
            <a:ahLst/>
            <a:cxnLst/>
            <a:rect l="l" t="t" r="r" b="b"/>
            <a:pathLst>
              <a:path w="367665" h="260350">
                <a:moveTo>
                  <a:pt x="0" y="0"/>
                </a:moveTo>
                <a:lnTo>
                  <a:pt x="367664" y="26022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99100" y="3758310"/>
            <a:ext cx="255904" cy="314960"/>
          </a:xfrm>
          <a:custGeom>
            <a:avLst/>
            <a:gdLst/>
            <a:ahLst/>
            <a:cxnLst/>
            <a:rect l="l" t="t" r="r" b="b"/>
            <a:pathLst>
              <a:path w="255904" h="314960">
                <a:moveTo>
                  <a:pt x="255397" y="0"/>
                </a:moveTo>
                <a:lnTo>
                  <a:pt x="0" y="31483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64250" y="3758310"/>
            <a:ext cx="247650" cy="299085"/>
          </a:xfrm>
          <a:custGeom>
            <a:avLst/>
            <a:gdLst/>
            <a:ahLst/>
            <a:cxnLst/>
            <a:rect l="l" t="t" r="r" b="b"/>
            <a:pathLst>
              <a:path w="247650" h="299085">
                <a:moveTo>
                  <a:pt x="0" y="0"/>
                </a:moveTo>
                <a:lnTo>
                  <a:pt x="247650" y="29870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426579" y="3758310"/>
            <a:ext cx="372110" cy="358775"/>
          </a:xfrm>
          <a:custGeom>
            <a:avLst/>
            <a:gdLst/>
            <a:ahLst/>
            <a:cxnLst/>
            <a:rect l="l" t="t" r="r" b="b"/>
            <a:pathLst>
              <a:path w="372109" h="358775">
                <a:moveTo>
                  <a:pt x="0" y="0"/>
                </a:moveTo>
                <a:lnTo>
                  <a:pt x="371601" y="35839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57465" y="4415535"/>
            <a:ext cx="140970" cy="191770"/>
          </a:xfrm>
          <a:custGeom>
            <a:avLst/>
            <a:gdLst/>
            <a:ahLst/>
            <a:cxnLst/>
            <a:rect l="l" t="t" r="r" b="b"/>
            <a:pathLst>
              <a:path w="140970" h="191770">
                <a:moveTo>
                  <a:pt x="140715" y="0"/>
                </a:moveTo>
                <a:lnTo>
                  <a:pt x="0" y="1916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97701" y="4415535"/>
            <a:ext cx="247650" cy="239395"/>
          </a:xfrm>
          <a:custGeom>
            <a:avLst/>
            <a:gdLst/>
            <a:ahLst/>
            <a:cxnLst/>
            <a:rect l="l" t="t" r="r" b="b"/>
            <a:pathLst>
              <a:path w="247650" h="239395">
                <a:moveTo>
                  <a:pt x="0" y="0"/>
                </a:moveTo>
                <a:lnTo>
                  <a:pt x="247650" y="2390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89953" y="4953253"/>
            <a:ext cx="255904" cy="305435"/>
          </a:xfrm>
          <a:custGeom>
            <a:avLst/>
            <a:gdLst/>
            <a:ahLst/>
            <a:cxnLst/>
            <a:rect l="l" t="t" r="r" b="b"/>
            <a:pathLst>
              <a:path w="255904" h="305435">
                <a:moveTo>
                  <a:pt x="255397" y="0"/>
                </a:moveTo>
                <a:lnTo>
                  <a:pt x="0" y="30505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71689" y="4996815"/>
            <a:ext cx="298450" cy="286385"/>
          </a:xfrm>
          <a:custGeom>
            <a:avLst/>
            <a:gdLst/>
            <a:ahLst/>
            <a:cxnLst/>
            <a:rect l="l" t="t" r="r" b="b"/>
            <a:pathLst>
              <a:path w="298450" h="286385">
                <a:moveTo>
                  <a:pt x="0" y="0"/>
                </a:moveTo>
                <a:lnTo>
                  <a:pt x="298068" y="28638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439915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90331" y="37890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4073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BSTNode&lt;T&gt; p =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root,q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500" spc="-15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62860"/>
            <a:ext cx="3105911" cy="3112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2550" y="2384805"/>
            <a:ext cx="374650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r>
              <a:rPr dirty="0" sz="1200" spc="-229">
                <a:latin typeface="Lucida Sans Unicode"/>
                <a:cs typeface="Lucida Sans Unicode"/>
              </a:rPr>
              <a:t> </a:t>
            </a:r>
            <a:r>
              <a:rPr dirty="0" baseline="4629" sz="1800" spc="104">
                <a:latin typeface="Lucida Sans Unicode"/>
                <a:cs typeface="Lucida Sans Unicode"/>
              </a:rPr>
              <a:t>P</a:t>
            </a:r>
            <a:r>
              <a:rPr dirty="0" baseline="-9259" sz="1800" spc="104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766559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940" y="1455673"/>
            <a:ext cx="7992109" cy="41294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 u="heavy">
                <a:latin typeface="Lucida Sans Unicode"/>
                <a:cs typeface="Lucida Sans Unicode"/>
              </a:rPr>
              <a:t>Operations:</a:t>
            </a:r>
            <a:endParaRPr sz="2400">
              <a:latin typeface="Lucida Sans Unicode"/>
              <a:cs typeface="Lucida Sans Unicode"/>
            </a:endParaRPr>
          </a:p>
          <a:p>
            <a:pPr marL="622300" marR="1146810" indent="-610235">
              <a:lnSpc>
                <a:spcPts val="2600"/>
              </a:lnSpc>
              <a:spcBef>
                <a:spcPts val="439"/>
              </a:spcBef>
              <a:tabLst>
                <a:tab pos="622300" algn="l"/>
              </a:tabLst>
            </a:pPr>
            <a:r>
              <a:rPr dirty="0" sz="1600" spc="10" b="1">
                <a:solidFill>
                  <a:srgbClr val="2CA1BE"/>
                </a:solidFill>
                <a:latin typeface="Lucida Sans Unicode"/>
                <a:cs typeface="Lucida Sans Unicode"/>
              </a:rPr>
              <a:t>1.	</a:t>
            </a:r>
            <a:r>
              <a:rPr dirty="0" sz="2400" b="1">
                <a:latin typeface="Lucida Sans Unicode"/>
                <a:cs typeface="Lucida Sans Unicode"/>
              </a:rPr>
              <a:t>Method </a:t>
            </a:r>
            <a:r>
              <a:rPr dirty="0" sz="2400" spc="-5">
                <a:latin typeface="Lucida Sans Unicode"/>
                <a:cs typeface="Lucida Sans Unicode"/>
              </a:rPr>
              <a:t>FindKey (int tkey,</a:t>
            </a:r>
            <a:r>
              <a:rPr dirty="0" sz="2400" spc="-4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boolean</a:t>
            </a:r>
            <a:r>
              <a:rPr dirty="0" sz="240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found).  </a:t>
            </a:r>
            <a:r>
              <a:rPr dirty="0" sz="2400" b="1">
                <a:latin typeface="Lucida Sans Unicode"/>
                <a:cs typeface="Lucida Sans Unicode"/>
              </a:rPr>
              <a:t>requires:</a:t>
            </a:r>
            <a:r>
              <a:rPr dirty="0" sz="2400" spc="-130" b="1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none.</a:t>
            </a:r>
            <a:endParaRPr sz="2400">
              <a:latin typeface="Lucida Sans Unicode"/>
              <a:cs typeface="Lucida Sans Unicode"/>
            </a:endParaRPr>
          </a:p>
          <a:p>
            <a:pPr marL="622300">
              <a:lnSpc>
                <a:spcPts val="2550"/>
              </a:lnSpc>
            </a:pPr>
            <a:r>
              <a:rPr dirty="0" sz="2400" b="1">
                <a:latin typeface="Lucida Sans Unicode"/>
                <a:cs typeface="Lucida Sans Unicode"/>
              </a:rPr>
              <a:t>input:</a:t>
            </a:r>
            <a:r>
              <a:rPr dirty="0" sz="2400" spc="-105" b="1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tkey.</a:t>
            </a:r>
            <a:endParaRPr sz="2400">
              <a:latin typeface="Lucida Sans Unicode"/>
              <a:cs typeface="Lucida Sans Unicode"/>
            </a:endParaRPr>
          </a:p>
          <a:p>
            <a:pPr marL="622300" marR="5080">
              <a:lnSpc>
                <a:spcPct val="90000"/>
              </a:lnSpc>
              <a:spcBef>
                <a:spcPts val="395"/>
              </a:spcBef>
            </a:pPr>
            <a:r>
              <a:rPr dirty="0" sz="2400" b="1">
                <a:latin typeface="Lucida Sans Unicode"/>
                <a:cs typeface="Lucida Sans Unicode"/>
              </a:rPr>
              <a:t>results: </a:t>
            </a:r>
            <a:r>
              <a:rPr dirty="0" sz="2400">
                <a:latin typeface="Lucida Sans Unicode"/>
                <a:cs typeface="Lucida Sans Unicode"/>
              </a:rPr>
              <a:t>If </a:t>
            </a:r>
            <a:r>
              <a:rPr dirty="0" sz="2400" spc="-5">
                <a:latin typeface="Lucida Sans Unicode"/>
                <a:cs typeface="Lucida Sans Unicode"/>
              </a:rPr>
              <a:t>bst contains </a:t>
            </a:r>
            <a:r>
              <a:rPr dirty="0" sz="2400">
                <a:latin typeface="Lucida Sans Unicode"/>
                <a:cs typeface="Lucida Sans Unicode"/>
              </a:rPr>
              <a:t>a node whose key value </a:t>
            </a:r>
            <a:r>
              <a:rPr dirty="0" sz="2400" spc="-5">
                <a:latin typeface="Lucida Sans Unicode"/>
                <a:cs typeface="Lucida Sans Unicode"/>
              </a:rPr>
              <a:t>is  tkey, then that </a:t>
            </a:r>
            <a:r>
              <a:rPr dirty="0" sz="2400">
                <a:latin typeface="Lucida Sans Unicode"/>
                <a:cs typeface="Lucida Sans Unicode"/>
              </a:rPr>
              <a:t>node </a:t>
            </a:r>
            <a:r>
              <a:rPr dirty="0" sz="2400" spc="-5">
                <a:latin typeface="Lucida Sans Unicode"/>
                <a:cs typeface="Lucida Sans Unicode"/>
              </a:rPr>
              <a:t>is </a:t>
            </a:r>
            <a:r>
              <a:rPr dirty="0" sz="2400">
                <a:latin typeface="Lucida Sans Unicode"/>
                <a:cs typeface="Lucida Sans Unicode"/>
              </a:rPr>
              <a:t>made the </a:t>
            </a:r>
            <a:r>
              <a:rPr dirty="0" sz="2400" spc="-5">
                <a:latin typeface="Lucida Sans Unicode"/>
                <a:cs typeface="Lucida Sans Unicode"/>
              </a:rPr>
              <a:t>current </a:t>
            </a:r>
            <a:r>
              <a:rPr dirty="0" sz="2400">
                <a:latin typeface="Lucida Sans Unicode"/>
                <a:cs typeface="Lucida Sans Unicode"/>
              </a:rPr>
              <a:t>node  </a:t>
            </a:r>
            <a:r>
              <a:rPr dirty="0" sz="2400" spc="-5">
                <a:latin typeface="Lucida Sans Unicode"/>
                <a:cs typeface="Lucida Sans Unicode"/>
              </a:rPr>
              <a:t>and </a:t>
            </a:r>
            <a:r>
              <a:rPr dirty="0" sz="2400">
                <a:latin typeface="Lucida Sans Unicode"/>
                <a:cs typeface="Lucida Sans Unicode"/>
              </a:rPr>
              <a:t>found </a:t>
            </a:r>
            <a:r>
              <a:rPr dirty="0" sz="2400" spc="-5">
                <a:latin typeface="Lucida Sans Unicode"/>
                <a:cs typeface="Lucida Sans Unicode"/>
              </a:rPr>
              <a:t>is set to </a:t>
            </a:r>
            <a:r>
              <a:rPr dirty="0" sz="2400">
                <a:latin typeface="Lucida Sans Unicode"/>
                <a:cs typeface="Lucida Sans Unicode"/>
              </a:rPr>
              <a:t>true; </a:t>
            </a:r>
            <a:r>
              <a:rPr dirty="0" sz="2400" spc="-5">
                <a:latin typeface="Lucida Sans Unicode"/>
                <a:cs typeface="Lucida Sans Unicode"/>
              </a:rPr>
              <a:t>otherwise </a:t>
            </a:r>
            <a:r>
              <a:rPr dirty="0" sz="2400">
                <a:latin typeface="Lucida Sans Unicode"/>
                <a:cs typeface="Lucida Sans Unicode"/>
              </a:rPr>
              <a:t>found </a:t>
            </a:r>
            <a:r>
              <a:rPr dirty="0" sz="2400" spc="-5">
                <a:latin typeface="Lucida Sans Unicode"/>
                <a:cs typeface="Lucida Sans Unicode"/>
              </a:rPr>
              <a:t>is </a:t>
            </a:r>
            <a:r>
              <a:rPr dirty="0" sz="2400">
                <a:latin typeface="Lucida Sans Unicode"/>
                <a:cs typeface="Lucida Sans Unicode"/>
              </a:rPr>
              <a:t>set to  false </a:t>
            </a:r>
            <a:r>
              <a:rPr dirty="0" sz="2400" spc="-5">
                <a:latin typeface="Lucida Sans Unicode"/>
                <a:cs typeface="Lucida Sans Unicode"/>
              </a:rPr>
              <a:t>and either the </a:t>
            </a:r>
            <a:r>
              <a:rPr dirty="0" sz="2400">
                <a:latin typeface="Lucida Sans Unicode"/>
                <a:cs typeface="Lucida Sans Unicode"/>
              </a:rPr>
              <a:t>tree </a:t>
            </a:r>
            <a:r>
              <a:rPr dirty="0" sz="2400" spc="-5">
                <a:latin typeface="Lucida Sans Unicode"/>
                <a:cs typeface="Lucida Sans Unicode"/>
              </a:rPr>
              <a:t>is empty or the current  </a:t>
            </a:r>
            <a:r>
              <a:rPr dirty="0" sz="2400">
                <a:latin typeface="Lucida Sans Unicode"/>
                <a:cs typeface="Lucida Sans Unicode"/>
              </a:rPr>
              <a:t>node </a:t>
            </a:r>
            <a:r>
              <a:rPr dirty="0" sz="2400" spc="-5">
                <a:latin typeface="Lucida Sans Unicode"/>
                <a:cs typeface="Lucida Sans Unicode"/>
              </a:rPr>
              <a:t>is the </a:t>
            </a:r>
            <a:r>
              <a:rPr dirty="0" sz="2400">
                <a:latin typeface="Lucida Sans Unicode"/>
                <a:cs typeface="Lucida Sans Unicode"/>
              </a:rPr>
              <a:t>node </a:t>
            </a:r>
            <a:r>
              <a:rPr dirty="0" sz="2400" spc="-5">
                <a:latin typeface="Lucida Sans Unicode"/>
                <a:cs typeface="Lucida Sans Unicode"/>
              </a:rPr>
              <a:t>to </a:t>
            </a:r>
            <a:r>
              <a:rPr dirty="0" sz="2400">
                <a:latin typeface="Lucida Sans Unicode"/>
                <a:cs typeface="Lucida Sans Unicode"/>
              </a:rPr>
              <a:t>which </a:t>
            </a:r>
            <a:r>
              <a:rPr dirty="0" sz="2400" spc="-5">
                <a:latin typeface="Lucida Sans Unicode"/>
                <a:cs typeface="Lucida Sans Unicode"/>
              </a:rPr>
              <a:t>the </a:t>
            </a:r>
            <a:r>
              <a:rPr dirty="0" sz="2400">
                <a:latin typeface="Lucida Sans Unicode"/>
                <a:cs typeface="Lucida Sans Unicode"/>
              </a:rPr>
              <a:t>node with </a:t>
            </a:r>
            <a:r>
              <a:rPr dirty="0" sz="2400" spc="-5">
                <a:latin typeface="Lucida Sans Unicode"/>
                <a:cs typeface="Lucida Sans Unicode"/>
              </a:rPr>
              <a:t>key </a:t>
            </a:r>
            <a:r>
              <a:rPr dirty="0" sz="2400">
                <a:latin typeface="Lucida Sans Unicode"/>
                <a:cs typeface="Lucida Sans Unicode"/>
              </a:rPr>
              <a:t>=  tkey would </a:t>
            </a:r>
            <a:r>
              <a:rPr dirty="0" sz="2400" spc="-5">
                <a:latin typeface="Lucida Sans Unicode"/>
                <a:cs typeface="Lucida Sans Unicode"/>
              </a:rPr>
              <a:t>be attached as </a:t>
            </a:r>
            <a:r>
              <a:rPr dirty="0" sz="2400">
                <a:latin typeface="Lucida Sans Unicode"/>
                <a:cs typeface="Lucida Sans Unicode"/>
              </a:rPr>
              <a:t>a </a:t>
            </a:r>
            <a:r>
              <a:rPr dirty="0" sz="2400" spc="-5">
                <a:latin typeface="Lucida Sans Unicode"/>
                <a:cs typeface="Lucida Sans Unicode"/>
              </a:rPr>
              <a:t>child if it were added  to </a:t>
            </a:r>
            <a:r>
              <a:rPr dirty="0" sz="2400">
                <a:latin typeface="Lucida Sans Unicode"/>
                <a:cs typeface="Lucida Sans Unicode"/>
              </a:rPr>
              <a:t>the</a:t>
            </a:r>
            <a:r>
              <a:rPr dirty="0" sz="2400" spc="-9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BST.</a:t>
            </a:r>
            <a:endParaRPr sz="2400">
              <a:latin typeface="Lucida Sans Unicode"/>
              <a:cs typeface="Lucida Sans Unicode"/>
            </a:endParaRPr>
          </a:p>
          <a:p>
            <a:pPr marL="622300">
              <a:lnSpc>
                <a:spcPts val="2595"/>
              </a:lnSpc>
            </a:pPr>
            <a:r>
              <a:rPr dirty="0" sz="2400" b="1">
                <a:latin typeface="Lucida Sans Unicode"/>
                <a:cs typeface="Lucida Sans Unicode"/>
              </a:rPr>
              <a:t>output:</a:t>
            </a:r>
            <a:r>
              <a:rPr dirty="0" sz="2400" spc="-100" b="1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found.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else if(tkey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&lt;</a:t>
            </a:r>
            <a:r>
              <a:rPr dirty="0" sz="1500" spc="-1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p =</a:t>
            </a:r>
            <a:r>
              <a:rPr dirty="0" sz="1500" spc="-9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63055" y="2407920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24550" y="2923285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63055" y="2407920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24550" y="2923285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90057" y="2923285"/>
            <a:ext cx="24447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4629" sz="1800" spc="187">
                <a:latin typeface="Lucida Sans Unicode"/>
                <a:cs typeface="Lucida Sans Unicode"/>
              </a:rPr>
              <a:t>Q</a:t>
            </a: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p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90057" y="2912109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11010" y="3562477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90057" y="2912109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11010" y="3562477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5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11010" y="3562477"/>
            <a:ext cx="225425" cy="225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0">
                <a:latin typeface="Lucida Sans Unicode"/>
                <a:cs typeface="Lucida Sans Unicode"/>
              </a:rPr>
              <a:t>P</a:t>
            </a:r>
            <a:r>
              <a:rPr dirty="0" baseline="-6944" sz="1800">
                <a:latin typeface="Lucida Sans Unicode"/>
                <a:cs typeface="Lucida Sans Unicode"/>
              </a:rPr>
              <a:t>Q</a:t>
            </a:r>
            <a:endParaRPr baseline="-6944"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else if(tkey </a:t>
            </a: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&lt;</a:t>
            </a:r>
            <a:r>
              <a:rPr dirty="0" sz="1500" spc="-1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p =</a:t>
            </a:r>
            <a:r>
              <a:rPr dirty="0" sz="1500" spc="-9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92036" y="3578986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79084" y="4379721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while(p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!= null)</a:t>
            </a:r>
            <a:r>
              <a:rPr dirty="0" sz="15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73694" y="3600322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92036" y="3578986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79084" y="4379721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 spc="-10" b="1">
                <a:solidFill>
                  <a:srgbClr val="FF0000"/>
                </a:solidFill>
                <a:latin typeface="SimSun"/>
                <a:cs typeface="SimSun"/>
              </a:rPr>
              <a:t>current = </a:t>
            </a:r>
            <a:r>
              <a:rPr dirty="0" sz="1500" spc="5" b="1">
                <a:solidFill>
                  <a:srgbClr val="FF0000"/>
                </a:solidFill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2458" y="2573908"/>
            <a:ext cx="3105911" cy="3101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90564" y="3554857"/>
            <a:ext cx="245745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35">
                <a:latin typeface="Lucida Sans Unicode"/>
                <a:cs typeface="Lucida Sans Unicode"/>
              </a:rPr>
              <a:t>C</a:t>
            </a:r>
            <a:r>
              <a:rPr dirty="0" baseline="-9259" sz="1800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79084" y="4379721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6661"/>
            <a:ext cx="333946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500">
                <a:latin typeface="SimSun"/>
                <a:cs typeface="SimSun"/>
              </a:rPr>
              <a:t>findkey(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500">
                <a:latin typeface="SimSun"/>
                <a:cs typeface="SimSun"/>
              </a:rPr>
              <a:t>tkey) {  BSTNode&lt;T&gt; p = root,q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root;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97659"/>
            <a:ext cx="2183130" cy="440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(empty())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730119"/>
            <a:ext cx="3001645" cy="2338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3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500" spc="-5">
                <a:latin typeface="SimSun"/>
                <a:cs typeface="SimSun"/>
              </a:rPr>
              <a:t>(p </a:t>
            </a:r>
            <a:r>
              <a:rPr dirty="0" sz="1500">
                <a:latin typeface="SimSun"/>
                <a:cs typeface="SimSun"/>
              </a:rPr>
              <a:t>!=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500">
                <a:latin typeface="SimSun"/>
                <a:cs typeface="SimSun"/>
              </a:rPr>
              <a:t>)</a:t>
            </a:r>
            <a:r>
              <a:rPr dirty="0" sz="1500" spc="-16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q =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 spc="-5">
                <a:latin typeface="SimSun"/>
                <a:cs typeface="SimSun"/>
              </a:rPr>
              <a:t>(p.key </a:t>
            </a:r>
            <a:r>
              <a:rPr dirty="0" sz="1500">
                <a:latin typeface="SimSun"/>
                <a:cs typeface="SimSun"/>
              </a:rPr>
              <a:t>== tkey)</a:t>
            </a:r>
            <a:r>
              <a:rPr dirty="0" sz="1500" spc="-114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{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current =</a:t>
            </a:r>
            <a:r>
              <a:rPr dirty="0" sz="1500" spc="-140">
                <a:latin typeface="SimSun"/>
                <a:cs typeface="SimSun"/>
              </a:rPr>
              <a:t> </a:t>
            </a:r>
            <a:r>
              <a:rPr dirty="0" sz="1500" spc="5">
                <a:latin typeface="SimSun"/>
                <a:cs typeface="SimSun"/>
              </a:rPr>
              <a:t>p;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4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5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500">
                <a:latin typeface="SimSun"/>
                <a:cs typeface="SimSun"/>
              </a:rPr>
              <a:t>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4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55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 </a:t>
            </a:r>
            <a:r>
              <a:rPr dirty="0" sz="15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500">
                <a:latin typeface="SimSun"/>
                <a:cs typeface="SimSun"/>
              </a:rPr>
              <a:t>(tkey &lt;</a:t>
            </a:r>
            <a:r>
              <a:rPr dirty="0" sz="1500" spc="-14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p.key)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5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p.left;</a:t>
            </a:r>
            <a:endParaRPr sz="1500">
              <a:latin typeface="SimSun"/>
              <a:cs typeface="SimSun"/>
            </a:endParaRPr>
          </a:p>
          <a:p>
            <a:pPr marL="927100">
              <a:lnSpc>
                <a:spcPts val="1660"/>
              </a:lnSpc>
            </a:pPr>
            <a:r>
              <a:rPr dirty="0" sz="1500" spc="-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500">
              <a:latin typeface="SimSun"/>
              <a:cs typeface="SimSun"/>
            </a:endParaRPr>
          </a:p>
          <a:p>
            <a:pPr marL="1841500">
              <a:lnSpc>
                <a:spcPts val="1655"/>
              </a:lnSpc>
            </a:pPr>
            <a:r>
              <a:rPr dirty="0" sz="1500">
                <a:latin typeface="SimSun"/>
                <a:cs typeface="SimSun"/>
              </a:rPr>
              <a:t>p =</a:t>
            </a:r>
            <a:r>
              <a:rPr dirty="0" sz="1500" spc="-80">
                <a:latin typeface="SimSun"/>
                <a:cs typeface="SimSun"/>
              </a:rPr>
              <a:t> </a:t>
            </a:r>
            <a:r>
              <a:rPr dirty="0" sz="1500">
                <a:latin typeface="SimSun"/>
                <a:cs typeface="SimSun"/>
              </a:rPr>
              <a:t>p.right;</a:t>
            </a:r>
            <a:endParaRPr sz="1500">
              <a:latin typeface="SimSun"/>
              <a:cs typeface="SimSun"/>
            </a:endParaRPr>
          </a:p>
          <a:p>
            <a:pPr marL="12700">
              <a:lnSpc>
                <a:spcPts val="173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282438"/>
            <a:ext cx="1268730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60"/>
              </a:lnSpc>
            </a:pPr>
            <a:r>
              <a:rPr dirty="0" sz="1500">
                <a:latin typeface="SimSun"/>
                <a:cs typeface="SimSun"/>
              </a:rPr>
              <a:t>current = </a:t>
            </a:r>
            <a:r>
              <a:rPr dirty="0" sz="1500" spc="5">
                <a:latin typeface="SimSun"/>
                <a:cs typeface="SimSun"/>
              </a:rPr>
              <a:t>q;  </a:t>
            </a:r>
            <a:r>
              <a:rPr dirty="0" sz="15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500" spc="-15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500" b="1">
                <a:solidFill>
                  <a:srgbClr val="FF0000"/>
                </a:solidFill>
                <a:latin typeface="SimSun"/>
                <a:cs typeface="SimSun"/>
              </a:rPr>
              <a:t>false;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82691"/>
            <a:ext cx="120650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latin typeface="SimSun"/>
                <a:cs typeface="SimSun"/>
              </a:rPr>
              <a:t>}</a:t>
            </a:r>
            <a:endParaRPr sz="15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2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5497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2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16826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73876" y="286194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35597" y="290106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8"/>
                </a:lnTo>
                <a:lnTo>
                  <a:pt x="121436" y="21273"/>
                </a:lnTo>
                <a:lnTo>
                  <a:pt x="81185" y="45976"/>
                </a:lnTo>
                <a:lnTo>
                  <a:pt x="47616" y="78377"/>
                </a:lnTo>
                <a:lnTo>
                  <a:pt x="22029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9" y="301122"/>
                </a:lnTo>
                <a:lnTo>
                  <a:pt x="47616" y="339960"/>
                </a:lnTo>
                <a:lnTo>
                  <a:pt x="81185" y="372361"/>
                </a:lnTo>
                <a:lnTo>
                  <a:pt x="121436" y="397064"/>
                </a:lnTo>
                <a:lnTo>
                  <a:pt x="167071" y="412809"/>
                </a:lnTo>
                <a:lnTo>
                  <a:pt x="216789" y="418338"/>
                </a:lnTo>
                <a:lnTo>
                  <a:pt x="266506" y="412809"/>
                </a:lnTo>
                <a:lnTo>
                  <a:pt x="312141" y="397064"/>
                </a:lnTo>
                <a:lnTo>
                  <a:pt x="352392" y="372361"/>
                </a:lnTo>
                <a:lnTo>
                  <a:pt x="385961" y="339960"/>
                </a:lnTo>
                <a:lnTo>
                  <a:pt x="411548" y="301122"/>
                </a:lnTo>
                <a:lnTo>
                  <a:pt x="427854" y="257105"/>
                </a:lnTo>
                <a:lnTo>
                  <a:pt x="433577" y="209169"/>
                </a:lnTo>
                <a:lnTo>
                  <a:pt x="427854" y="161232"/>
                </a:lnTo>
                <a:lnTo>
                  <a:pt x="411548" y="117215"/>
                </a:lnTo>
                <a:lnTo>
                  <a:pt x="385961" y="78377"/>
                </a:lnTo>
                <a:lnTo>
                  <a:pt x="352392" y="45976"/>
                </a:lnTo>
                <a:lnTo>
                  <a:pt x="312141" y="21273"/>
                </a:lnTo>
                <a:lnTo>
                  <a:pt x="266506" y="5528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64603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9" y="117215"/>
                </a:lnTo>
                <a:lnTo>
                  <a:pt x="47616" y="78377"/>
                </a:lnTo>
                <a:lnTo>
                  <a:pt x="81185" y="45976"/>
                </a:lnTo>
                <a:lnTo>
                  <a:pt x="121436" y="21273"/>
                </a:lnTo>
                <a:lnTo>
                  <a:pt x="167071" y="5528"/>
                </a:lnTo>
                <a:lnTo>
                  <a:pt x="216789" y="0"/>
                </a:lnTo>
                <a:lnTo>
                  <a:pt x="266506" y="5528"/>
                </a:lnTo>
                <a:lnTo>
                  <a:pt x="312141" y="21273"/>
                </a:lnTo>
                <a:lnTo>
                  <a:pt x="352392" y="45976"/>
                </a:lnTo>
                <a:lnTo>
                  <a:pt x="385961" y="78377"/>
                </a:lnTo>
                <a:lnTo>
                  <a:pt x="411548" y="117215"/>
                </a:lnTo>
                <a:lnTo>
                  <a:pt x="427854" y="161232"/>
                </a:lnTo>
                <a:lnTo>
                  <a:pt x="433577" y="209169"/>
                </a:lnTo>
                <a:lnTo>
                  <a:pt x="427854" y="257105"/>
                </a:lnTo>
                <a:lnTo>
                  <a:pt x="411548" y="301122"/>
                </a:lnTo>
                <a:lnTo>
                  <a:pt x="385961" y="339960"/>
                </a:lnTo>
                <a:lnTo>
                  <a:pt x="352392" y="372361"/>
                </a:lnTo>
                <a:lnTo>
                  <a:pt x="312141" y="397064"/>
                </a:lnTo>
                <a:lnTo>
                  <a:pt x="266506" y="412809"/>
                </a:lnTo>
                <a:lnTo>
                  <a:pt x="216789" y="418338"/>
                </a:lnTo>
                <a:lnTo>
                  <a:pt x="167071" y="412809"/>
                </a:lnTo>
                <a:lnTo>
                  <a:pt x="121436" y="397064"/>
                </a:lnTo>
                <a:lnTo>
                  <a:pt x="81185" y="372361"/>
                </a:lnTo>
                <a:lnTo>
                  <a:pt x="47616" y="339960"/>
                </a:lnTo>
                <a:lnTo>
                  <a:pt x="22029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26098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87821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8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8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8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97221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8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8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258815" y="4096257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2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92647" y="3399790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2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754115" y="343903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51"/>
                </a:lnTo>
                <a:lnTo>
                  <a:pt x="81185" y="45936"/>
                </a:lnTo>
                <a:lnTo>
                  <a:pt x="47616" y="78323"/>
                </a:lnTo>
                <a:lnTo>
                  <a:pt x="22029" y="117160"/>
                </a:lnTo>
                <a:lnTo>
                  <a:pt x="5723" y="161192"/>
                </a:lnTo>
                <a:lnTo>
                  <a:pt x="0" y="209169"/>
                </a:lnTo>
                <a:lnTo>
                  <a:pt x="5723" y="257097"/>
                </a:lnTo>
                <a:lnTo>
                  <a:pt x="22029" y="301097"/>
                </a:lnTo>
                <a:lnTo>
                  <a:pt x="47616" y="339910"/>
                </a:lnTo>
                <a:lnTo>
                  <a:pt x="81185" y="372284"/>
                </a:lnTo>
                <a:lnTo>
                  <a:pt x="121436" y="396962"/>
                </a:lnTo>
                <a:lnTo>
                  <a:pt x="167071" y="412689"/>
                </a:lnTo>
                <a:lnTo>
                  <a:pt x="216789" y="418211"/>
                </a:lnTo>
                <a:lnTo>
                  <a:pt x="266459" y="412689"/>
                </a:lnTo>
                <a:lnTo>
                  <a:pt x="312060" y="396962"/>
                </a:lnTo>
                <a:lnTo>
                  <a:pt x="352289" y="372284"/>
                </a:lnTo>
                <a:lnTo>
                  <a:pt x="385844" y="339910"/>
                </a:lnTo>
                <a:lnTo>
                  <a:pt x="411424" y="301097"/>
                </a:lnTo>
                <a:lnTo>
                  <a:pt x="427727" y="257097"/>
                </a:lnTo>
                <a:lnTo>
                  <a:pt x="433450" y="209169"/>
                </a:lnTo>
                <a:lnTo>
                  <a:pt x="427727" y="161192"/>
                </a:lnTo>
                <a:lnTo>
                  <a:pt x="411424" y="117160"/>
                </a:lnTo>
                <a:lnTo>
                  <a:pt x="385844" y="78323"/>
                </a:lnTo>
                <a:lnTo>
                  <a:pt x="352289" y="45936"/>
                </a:lnTo>
                <a:lnTo>
                  <a:pt x="312060" y="21251"/>
                </a:lnTo>
                <a:lnTo>
                  <a:pt x="266459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36205" y="4057015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192"/>
                </a:lnTo>
                <a:lnTo>
                  <a:pt x="22029" y="117160"/>
                </a:lnTo>
                <a:lnTo>
                  <a:pt x="47616" y="78323"/>
                </a:lnTo>
                <a:lnTo>
                  <a:pt x="81185" y="45936"/>
                </a:lnTo>
                <a:lnTo>
                  <a:pt x="121436" y="21251"/>
                </a:lnTo>
                <a:lnTo>
                  <a:pt x="167071" y="5521"/>
                </a:lnTo>
                <a:lnTo>
                  <a:pt x="216789" y="0"/>
                </a:lnTo>
                <a:lnTo>
                  <a:pt x="266459" y="5521"/>
                </a:lnTo>
                <a:lnTo>
                  <a:pt x="312060" y="21251"/>
                </a:lnTo>
                <a:lnTo>
                  <a:pt x="352289" y="45936"/>
                </a:lnTo>
                <a:lnTo>
                  <a:pt x="385844" y="78323"/>
                </a:lnTo>
                <a:lnTo>
                  <a:pt x="411424" y="117160"/>
                </a:lnTo>
                <a:lnTo>
                  <a:pt x="427727" y="161192"/>
                </a:lnTo>
                <a:lnTo>
                  <a:pt x="433450" y="209169"/>
                </a:lnTo>
                <a:lnTo>
                  <a:pt x="427727" y="257097"/>
                </a:lnTo>
                <a:lnTo>
                  <a:pt x="411424" y="301097"/>
                </a:lnTo>
                <a:lnTo>
                  <a:pt x="385844" y="339910"/>
                </a:lnTo>
                <a:lnTo>
                  <a:pt x="352289" y="372284"/>
                </a:lnTo>
                <a:lnTo>
                  <a:pt x="312060" y="396962"/>
                </a:lnTo>
                <a:lnTo>
                  <a:pt x="266459" y="412689"/>
                </a:lnTo>
                <a:lnTo>
                  <a:pt x="216789" y="418211"/>
                </a:lnTo>
                <a:lnTo>
                  <a:pt x="167071" y="412689"/>
                </a:lnTo>
                <a:lnTo>
                  <a:pt x="121436" y="396962"/>
                </a:lnTo>
                <a:lnTo>
                  <a:pt x="81185" y="372284"/>
                </a:lnTo>
                <a:lnTo>
                  <a:pt x="47616" y="339910"/>
                </a:lnTo>
                <a:lnTo>
                  <a:pt x="22029" y="301097"/>
                </a:lnTo>
                <a:lnTo>
                  <a:pt x="5723" y="257097"/>
                </a:lnTo>
                <a:lnTo>
                  <a:pt x="0" y="2091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773669" y="4134866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110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0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1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88075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1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0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249670" y="5291582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9"/>
                </a:lnTo>
                <a:lnTo>
                  <a:pt x="5723" y="257105"/>
                </a:lnTo>
                <a:lnTo>
                  <a:pt x="22026" y="301122"/>
                </a:lnTo>
                <a:lnTo>
                  <a:pt x="47606" y="339960"/>
                </a:lnTo>
                <a:lnTo>
                  <a:pt x="81161" y="372361"/>
                </a:lnTo>
                <a:lnTo>
                  <a:pt x="121390" y="397064"/>
                </a:lnTo>
                <a:lnTo>
                  <a:pt x="166991" y="412809"/>
                </a:lnTo>
                <a:lnTo>
                  <a:pt x="216662" y="418338"/>
                </a:lnTo>
                <a:lnTo>
                  <a:pt x="266379" y="412809"/>
                </a:lnTo>
                <a:lnTo>
                  <a:pt x="312014" y="397064"/>
                </a:lnTo>
                <a:lnTo>
                  <a:pt x="352265" y="372361"/>
                </a:lnTo>
                <a:lnTo>
                  <a:pt x="385834" y="339960"/>
                </a:lnTo>
                <a:lnTo>
                  <a:pt x="411421" y="301122"/>
                </a:lnTo>
                <a:lnTo>
                  <a:pt x="427727" y="257105"/>
                </a:lnTo>
                <a:lnTo>
                  <a:pt x="433450" y="209169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83502" y="4594733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9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9"/>
                </a:lnTo>
                <a:lnTo>
                  <a:pt x="427727" y="257105"/>
                </a:lnTo>
                <a:lnTo>
                  <a:pt x="411421" y="301122"/>
                </a:lnTo>
                <a:lnTo>
                  <a:pt x="385834" y="339960"/>
                </a:lnTo>
                <a:lnTo>
                  <a:pt x="352265" y="372361"/>
                </a:lnTo>
                <a:lnTo>
                  <a:pt x="312014" y="397064"/>
                </a:lnTo>
                <a:lnTo>
                  <a:pt x="266379" y="412809"/>
                </a:lnTo>
                <a:lnTo>
                  <a:pt x="216662" y="418338"/>
                </a:lnTo>
                <a:lnTo>
                  <a:pt x="166991" y="412809"/>
                </a:lnTo>
                <a:lnTo>
                  <a:pt x="121390" y="397064"/>
                </a:lnTo>
                <a:lnTo>
                  <a:pt x="81161" y="372361"/>
                </a:lnTo>
                <a:lnTo>
                  <a:pt x="47606" y="339960"/>
                </a:lnTo>
                <a:lnTo>
                  <a:pt x="22026" y="301122"/>
                </a:lnTo>
                <a:lnTo>
                  <a:pt x="5723" y="257105"/>
                </a:lnTo>
                <a:lnTo>
                  <a:pt x="0" y="20916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745351" y="4634229"/>
            <a:ext cx="99631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93420" algn="l"/>
              </a:tabLst>
            </a:pPr>
            <a:r>
              <a:rPr dirty="0" sz="1800">
                <a:latin typeface="Lucida Sans Unicode"/>
                <a:cs typeface="Lucida Sans Unicode"/>
              </a:rPr>
              <a:t>50	90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071" y="5521"/>
                </a:lnTo>
                <a:lnTo>
                  <a:pt x="121436" y="21248"/>
                </a:lnTo>
                <a:lnTo>
                  <a:pt x="81185" y="45926"/>
                </a:lnTo>
                <a:lnTo>
                  <a:pt x="47616" y="78300"/>
                </a:lnTo>
                <a:lnTo>
                  <a:pt x="22029" y="117113"/>
                </a:lnTo>
                <a:lnTo>
                  <a:pt x="5723" y="161113"/>
                </a:lnTo>
                <a:lnTo>
                  <a:pt x="0" y="209041"/>
                </a:lnTo>
                <a:lnTo>
                  <a:pt x="5723" y="257018"/>
                </a:lnTo>
                <a:lnTo>
                  <a:pt x="22029" y="301050"/>
                </a:lnTo>
                <a:lnTo>
                  <a:pt x="47616" y="339887"/>
                </a:lnTo>
                <a:lnTo>
                  <a:pt x="81185" y="372274"/>
                </a:lnTo>
                <a:lnTo>
                  <a:pt x="121436" y="396959"/>
                </a:lnTo>
                <a:lnTo>
                  <a:pt x="167071" y="412689"/>
                </a:lnTo>
                <a:lnTo>
                  <a:pt x="216789" y="418210"/>
                </a:lnTo>
                <a:lnTo>
                  <a:pt x="266466" y="412689"/>
                </a:lnTo>
                <a:lnTo>
                  <a:pt x="312085" y="396959"/>
                </a:lnTo>
                <a:lnTo>
                  <a:pt x="352339" y="372274"/>
                </a:lnTo>
                <a:lnTo>
                  <a:pt x="385921" y="339887"/>
                </a:lnTo>
                <a:lnTo>
                  <a:pt x="411526" y="301050"/>
                </a:lnTo>
                <a:lnTo>
                  <a:pt x="427847" y="257018"/>
                </a:lnTo>
                <a:lnTo>
                  <a:pt x="433577" y="209041"/>
                </a:lnTo>
                <a:lnTo>
                  <a:pt x="427847" y="161113"/>
                </a:lnTo>
                <a:lnTo>
                  <a:pt x="411526" y="117113"/>
                </a:lnTo>
                <a:lnTo>
                  <a:pt x="385921" y="78300"/>
                </a:lnTo>
                <a:lnTo>
                  <a:pt x="352339" y="45926"/>
                </a:lnTo>
                <a:lnTo>
                  <a:pt x="312085" y="21248"/>
                </a:lnTo>
                <a:lnTo>
                  <a:pt x="26646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60030" y="52520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23" y="161113"/>
                </a:lnTo>
                <a:lnTo>
                  <a:pt x="22029" y="117113"/>
                </a:lnTo>
                <a:lnTo>
                  <a:pt x="47616" y="78300"/>
                </a:lnTo>
                <a:lnTo>
                  <a:pt x="81185" y="45926"/>
                </a:lnTo>
                <a:lnTo>
                  <a:pt x="121436" y="21248"/>
                </a:lnTo>
                <a:lnTo>
                  <a:pt x="167071" y="5521"/>
                </a:lnTo>
                <a:lnTo>
                  <a:pt x="216789" y="0"/>
                </a:lnTo>
                <a:lnTo>
                  <a:pt x="266466" y="5521"/>
                </a:lnTo>
                <a:lnTo>
                  <a:pt x="312085" y="21248"/>
                </a:lnTo>
                <a:lnTo>
                  <a:pt x="352339" y="45926"/>
                </a:lnTo>
                <a:lnTo>
                  <a:pt x="385921" y="78300"/>
                </a:lnTo>
                <a:lnTo>
                  <a:pt x="411526" y="117113"/>
                </a:lnTo>
                <a:lnTo>
                  <a:pt x="427847" y="161113"/>
                </a:lnTo>
                <a:lnTo>
                  <a:pt x="433577" y="209041"/>
                </a:lnTo>
                <a:lnTo>
                  <a:pt x="427847" y="257018"/>
                </a:lnTo>
                <a:lnTo>
                  <a:pt x="411526" y="301050"/>
                </a:lnTo>
                <a:lnTo>
                  <a:pt x="385921" y="339887"/>
                </a:lnTo>
                <a:lnTo>
                  <a:pt x="352339" y="372274"/>
                </a:lnTo>
                <a:lnTo>
                  <a:pt x="312085" y="396959"/>
                </a:lnTo>
                <a:lnTo>
                  <a:pt x="266466" y="412689"/>
                </a:lnTo>
                <a:lnTo>
                  <a:pt x="216789" y="418210"/>
                </a:lnTo>
                <a:lnTo>
                  <a:pt x="167071" y="412689"/>
                </a:lnTo>
                <a:lnTo>
                  <a:pt x="121436" y="396959"/>
                </a:lnTo>
                <a:lnTo>
                  <a:pt x="81185" y="372274"/>
                </a:lnTo>
                <a:lnTo>
                  <a:pt x="47616" y="339887"/>
                </a:lnTo>
                <a:lnTo>
                  <a:pt x="22029" y="301050"/>
                </a:lnTo>
                <a:lnTo>
                  <a:pt x="5723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897748" y="5330190"/>
            <a:ext cx="3638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100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64250" y="3184398"/>
            <a:ext cx="346075" cy="275590"/>
          </a:xfrm>
          <a:custGeom>
            <a:avLst/>
            <a:gdLst/>
            <a:ahLst/>
            <a:cxnLst/>
            <a:rect l="l" t="t" r="r" b="b"/>
            <a:pathLst>
              <a:path w="346075" h="275589">
                <a:moveTo>
                  <a:pt x="345694" y="0"/>
                </a:moveTo>
                <a:lnTo>
                  <a:pt x="0" y="27508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75068" y="3178175"/>
            <a:ext cx="367665" cy="260350"/>
          </a:xfrm>
          <a:custGeom>
            <a:avLst/>
            <a:gdLst/>
            <a:ahLst/>
            <a:cxnLst/>
            <a:rect l="l" t="t" r="r" b="b"/>
            <a:pathLst>
              <a:path w="367665" h="260350">
                <a:moveTo>
                  <a:pt x="0" y="0"/>
                </a:moveTo>
                <a:lnTo>
                  <a:pt x="367664" y="26022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99100" y="3758310"/>
            <a:ext cx="255904" cy="314960"/>
          </a:xfrm>
          <a:custGeom>
            <a:avLst/>
            <a:gdLst/>
            <a:ahLst/>
            <a:cxnLst/>
            <a:rect l="l" t="t" r="r" b="b"/>
            <a:pathLst>
              <a:path w="255904" h="314960">
                <a:moveTo>
                  <a:pt x="255397" y="0"/>
                </a:moveTo>
                <a:lnTo>
                  <a:pt x="0" y="31483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64250" y="3758310"/>
            <a:ext cx="247650" cy="299085"/>
          </a:xfrm>
          <a:custGeom>
            <a:avLst/>
            <a:gdLst/>
            <a:ahLst/>
            <a:cxnLst/>
            <a:rect l="l" t="t" r="r" b="b"/>
            <a:pathLst>
              <a:path w="247650" h="299085">
                <a:moveTo>
                  <a:pt x="0" y="0"/>
                </a:moveTo>
                <a:lnTo>
                  <a:pt x="247650" y="29870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426579" y="3758310"/>
            <a:ext cx="372110" cy="358775"/>
          </a:xfrm>
          <a:custGeom>
            <a:avLst/>
            <a:gdLst/>
            <a:ahLst/>
            <a:cxnLst/>
            <a:rect l="l" t="t" r="r" b="b"/>
            <a:pathLst>
              <a:path w="372109" h="358775">
                <a:moveTo>
                  <a:pt x="0" y="0"/>
                </a:moveTo>
                <a:lnTo>
                  <a:pt x="371601" y="35839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57465" y="4415535"/>
            <a:ext cx="140970" cy="191770"/>
          </a:xfrm>
          <a:custGeom>
            <a:avLst/>
            <a:gdLst/>
            <a:ahLst/>
            <a:cxnLst/>
            <a:rect l="l" t="t" r="r" b="b"/>
            <a:pathLst>
              <a:path w="140970" h="191770">
                <a:moveTo>
                  <a:pt x="140715" y="0"/>
                </a:moveTo>
                <a:lnTo>
                  <a:pt x="0" y="19164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97701" y="4415535"/>
            <a:ext cx="247650" cy="239395"/>
          </a:xfrm>
          <a:custGeom>
            <a:avLst/>
            <a:gdLst/>
            <a:ahLst/>
            <a:cxnLst/>
            <a:rect l="l" t="t" r="r" b="b"/>
            <a:pathLst>
              <a:path w="247650" h="239395">
                <a:moveTo>
                  <a:pt x="0" y="0"/>
                </a:moveTo>
                <a:lnTo>
                  <a:pt x="247650" y="2390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89953" y="4953253"/>
            <a:ext cx="255904" cy="305435"/>
          </a:xfrm>
          <a:custGeom>
            <a:avLst/>
            <a:gdLst/>
            <a:ahLst/>
            <a:cxnLst/>
            <a:rect l="l" t="t" r="r" b="b"/>
            <a:pathLst>
              <a:path w="255904" h="305435">
                <a:moveTo>
                  <a:pt x="255397" y="0"/>
                </a:moveTo>
                <a:lnTo>
                  <a:pt x="0" y="30505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71689" y="4996815"/>
            <a:ext cx="298450" cy="286385"/>
          </a:xfrm>
          <a:custGeom>
            <a:avLst/>
            <a:gdLst/>
            <a:ahLst/>
            <a:cxnLst/>
            <a:rect l="l" t="t" r="r" b="b"/>
            <a:pathLst>
              <a:path w="298450" h="286385">
                <a:moveTo>
                  <a:pt x="0" y="0"/>
                </a:moveTo>
                <a:lnTo>
                  <a:pt x="298068" y="28638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432550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439915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954779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3957954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  <a:latin typeface="Lucida Sans Unicode"/>
                <a:cs typeface="Lucida Sans Unicode"/>
              </a:rPr>
              <a:t>tkey </a:t>
            </a: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=</a:t>
            </a:r>
            <a:r>
              <a:rPr dirty="0" sz="1400" spc="-16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25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90564" y="3554857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307328" y="374383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39915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766559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940" y="1457705"/>
            <a:ext cx="8046084" cy="4091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2300" marR="552450" indent="-609600">
              <a:lnSpc>
                <a:spcPts val="2710"/>
              </a:lnSpc>
              <a:buAutoNum type="arabicPeriod" startAt="2"/>
              <a:tabLst>
                <a:tab pos="622300" algn="l"/>
                <a:tab pos="622935" algn="l"/>
              </a:tabLst>
            </a:pPr>
            <a:r>
              <a:rPr dirty="0" sz="2400" b="1">
                <a:latin typeface="Lucida Sans Unicode"/>
                <a:cs typeface="Lucida Sans Unicode"/>
              </a:rPr>
              <a:t>Method </a:t>
            </a:r>
            <a:r>
              <a:rPr dirty="0" sz="2400" spc="-5">
                <a:latin typeface="Lucida Sans Unicode"/>
                <a:cs typeface="Lucida Sans Unicode"/>
              </a:rPr>
              <a:t>Insert (int k, </a:t>
            </a:r>
            <a:r>
              <a:rPr dirty="0" sz="2400" spc="-10">
                <a:latin typeface="Lucida Sans Unicode"/>
                <a:cs typeface="Lucida Sans Unicode"/>
              </a:rPr>
              <a:t>Type </a:t>
            </a:r>
            <a:r>
              <a:rPr dirty="0" sz="2400" spc="-5">
                <a:latin typeface="Lucida Sans Unicode"/>
                <a:cs typeface="Lucida Sans Unicode"/>
              </a:rPr>
              <a:t>e, boolean inserted)  </a:t>
            </a:r>
            <a:r>
              <a:rPr dirty="0" sz="2400" b="1">
                <a:latin typeface="Lucida Sans Unicode"/>
                <a:cs typeface="Lucida Sans Unicode"/>
              </a:rPr>
              <a:t>requires</a:t>
            </a:r>
            <a:r>
              <a:rPr dirty="0" sz="2400">
                <a:latin typeface="Lucida Sans Unicode"/>
                <a:cs typeface="Lucida Sans Unicode"/>
              </a:rPr>
              <a:t>: </a:t>
            </a:r>
            <a:r>
              <a:rPr dirty="0" sz="2400" spc="-5">
                <a:latin typeface="Lucida Sans Unicode"/>
                <a:cs typeface="Lucida Sans Unicode"/>
              </a:rPr>
              <a:t>Full </a:t>
            </a:r>
            <a:r>
              <a:rPr dirty="0" sz="2400">
                <a:latin typeface="Lucida Sans Unicode"/>
                <a:cs typeface="Lucida Sans Unicode"/>
              </a:rPr>
              <a:t>(bst) </a:t>
            </a:r>
            <a:r>
              <a:rPr dirty="0" sz="2400" spc="-5">
                <a:latin typeface="Lucida Sans Unicode"/>
                <a:cs typeface="Lucida Sans Unicode"/>
              </a:rPr>
              <a:t>is </a:t>
            </a:r>
            <a:r>
              <a:rPr dirty="0" sz="2400">
                <a:latin typeface="Lucida Sans Unicode"/>
                <a:cs typeface="Lucida Sans Unicode"/>
              </a:rPr>
              <a:t>false. </a:t>
            </a:r>
            <a:r>
              <a:rPr dirty="0" sz="2400" spc="5" b="1">
                <a:latin typeface="Lucida Sans Unicode"/>
                <a:cs typeface="Lucida Sans Unicode"/>
              </a:rPr>
              <a:t>input</a:t>
            </a:r>
            <a:r>
              <a:rPr dirty="0" sz="2400" spc="5">
                <a:latin typeface="Lucida Sans Unicode"/>
                <a:cs typeface="Lucida Sans Unicode"/>
              </a:rPr>
              <a:t>: </a:t>
            </a:r>
            <a:r>
              <a:rPr dirty="0" sz="2400" spc="-5">
                <a:latin typeface="Lucida Sans Unicode"/>
                <a:cs typeface="Lucida Sans Unicode"/>
              </a:rPr>
              <a:t>key,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e.</a:t>
            </a:r>
            <a:endParaRPr sz="2400">
              <a:latin typeface="Lucida Sans Unicode"/>
              <a:cs typeface="Lucida Sans Unicode"/>
            </a:endParaRPr>
          </a:p>
          <a:p>
            <a:pPr marL="622300" marR="203835">
              <a:lnSpc>
                <a:spcPts val="2300"/>
              </a:lnSpc>
              <a:spcBef>
                <a:spcPts val="320"/>
              </a:spcBef>
            </a:pPr>
            <a:r>
              <a:rPr dirty="0" sz="2400" b="1">
                <a:latin typeface="Lucida Sans Unicode"/>
                <a:cs typeface="Lucida Sans Unicode"/>
              </a:rPr>
              <a:t>results</a:t>
            </a:r>
            <a:r>
              <a:rPr dirty="0" sz="2400">
                <a:latin typeface="Lucida Sans Unicode"/>
                <a:cs typeface="Lucida Sans Unicode"/>
              </a:rPr>
              <a:t>: </a:t>
            </a:r>
            <a:r>
              <a:rPr dirty="0" sz="2400" spc="-5">
                <a:latin typeface="Lucida Sans Unicode"/>
                <a:cs typeface="Lucida Sans Unicode"/>
              </a:rPr>
              <a:t>if bst does </a:t>
            </a:r>
            <a:r>
              <a:rPr dirty="0" sz="2400">
                <a:latin typeface="Lucida Sans Unicode"/>
                <a:cs typeface="Lucida Sans Unicode"/>
              </a:rPr>
              <a:t>not </a:t>
            </a:r>
            <a:r>
              <a:rPr dirty="0" sz="2400" spc="-5">
                <a:latin typeface="Lucida Sans Unicode"/>
                <a:cs typeface="Lucida Sans Unicode"/>
              </a:rPr>
              <a:t>contain </a:t>
            </a:r>
            <a:r>
              <a:rPr dirty="0" sz="2400">
                <a:latin typeface="Lucida Sans Unicode"/>
                <a:cs typeface="Lucida Sans Unicode"/>
              </a:rPr>
              <a:t>k </a:t>
            </a:r>
            <a:r>
              <a:rPr dirty="0" sz="2400" spc="-5">
                <a:latin typeface="Lucida Sans Unicode"/>
                <a:cs typeface="Lucida Sans Unicode"/>
              </a:rPr>
              <a:t>then inserted is  </a:t>
            </a:r>
            <a:r>
              <a:rPr dirty="0" sz="2400">
                <a:latin typeface="Lucida Sans Unicode"/>
                <a:cs typeface="Lucida Sans Unicode"/>
              </a:rPr>
              <a:t>set </a:t>
            </a:r>
            <a:r>
              <a:rPr dirty="0" sz="2400" spc="-5">
                <a:latin typeface="Lucida Sans Unicode"/>
                <a:cs typeface="Lucida Sans Unicode"/>
              </a:rPr>
              <a:t>to true and </a:t>
            </a:r>
            <a:r>
              <a:rPr dirty="0" sz="2400">
                <a:latin typeface="Lucida Sans Unicode"/>
                <a:cs typeface="Lucida Sans Unicode"/>
              </a:rPr>
              <a:t>node with k </a:t>
            </a:r>
            <a:r>
              <a:rPr dirty="0" sz="2400" spc="-5">
                <a:latin typeface="Lucida Sans Unicode"/>
                <a:cs typeface="Lucida Sans Unicode"/>
              </a:rPr>
              <a:t>and </a:t>
            </a:r>
            <a:r>
              <a:rPr dirty="0" sz="2400">
                <a:latin typeface="Lucida Sans Unicode"/>
                <a:cs typeface="Lucida Sans Unicode"/>
              </a:rPr>
              <a:t>e </a:t>
            </a:r>
            <a:r>
              <a:rPr dirty="0" sz="2400" spc="-5">
                <a:latin typeface="Lucida Sans Unicode"/>
                <a:cs typeface="Lucida Sans Unicode"/>
              </a:rPr>
              <a:t>is inserted and  </a:t>
            </a:r>
            <a:r>
              <a:rPr dirty="0" sz="2400">
                <a:latin typeface="Lucida Sans Unicode"/>
                <a:cs typeface="Lucida Sans Unicode"/>
              </a:rPr>
              <a:t>made </a:t>
            </a:r>
            <a:r>
              <a:rPr dirty="0" sz="2400" spc="-5">
                <a:latin typeface="Lucida Sans Unicode"/>
                <a:cs typeface="Lucida Sans Unicode"/>
              </a:rPr>
              <a:t>the current element; otherwise inserted is  </a:t>
            </a:r>
            <a:r>
              <a:rPr dirty="0" sz="2400">
                <a:latin typeface="Lucida Sans Unicode"/>
                <a:cs typeface="Lucida Sans Unicode"/>
              </a:rPr>
              <a:t>set </a:t>
            </a:r>
            <a:r>
              <a:rPr dirty="0" sz="2400" spc="-5">
                <a:latin typeface="Lucida Sans Unicode"/>
                <a:cs typeface="Lucida Sans Unicode"/>
              </a:rPr>
              <a:t>to </a:t>
            </a:r>
            <a:r>
              <a:rPr dirty="0" sz="2400">
                <a:latin typeface="Lucida Sans Unicode"/>
                <a:cs typeface="Lucida Sans Unicode"/>
              </a:rPr>
              <a:t>false </a:t>
            </a:r>
            <a:r>
              <a:rPr dirty="0" sz="2400" spc="-5">
                <a:latin typeface="Lucida Sans Unicode"/>
                <a:cs typeface="Lucida Sans Unicode"/>
              </a:rPr>
              <a:t>and current </a:t>
            </a:r>
            <a:r>
              <a:rPr dirty="0" sz="2400">
                <a:latin typeface="Lucida Sans Unicode"/>
                <a:cs typeface="Lucida Sans Unicode"/>
              </a:rPr>
              <a:t>value </a:t>
            </a:r>
            <a:r>
              <a:rPr dirty="0" sz="2400" spc="-5">
                <a:latin typeface="Lucida Sans Unicode"/>
                <a:cs typeface="Lucida Sans Unicode"/>
              </a:rPr>
              <a:t>does </a:t>
            </a:r>
            <a:r>
              <a:rPr dirty="0" sz="2400">
                <a:latin typeface="Lucida Sans Unicode"/>
                <a:cs typeface="Lucida Sans Unicode"/>
              </a:rPr>
              <a:t>not </a:t>
            </a:r>
            <a:r>
              <a:rPr dirty="0" sz="2400" spc="-5">
                <a:latin typeface="Lucida Sans Unicode"/>
                <a:cs typeface="Lucida Sans Unicode"/>
              </a:rPr>
              <a:t>change.  </a:t>
            </a:r>
            <a:r>
              <a:rPr dirty="0" sz="2400" b="1">
                <a:latin typeface="Lucida Sans Unicode"/>
                <a:cs typeface="Lucida Sans Unicode"/>
              </a:rPr>
              <a:t>output</a:t>
            </a:r>
            <a:r>
              <a:rPr dirty="0" sz="2400">
                <a:latin typeface="Lucida Sans Unicode"/>
                <a:cs typeface="Lucida Sans Unicode"/>
              </a:rPr>
              <a:t>:</a:t>
            </a:r>
            <a:r>
              <a:rPr dirty="0" sz="2400" spc="-13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inserted.</a:t>
            </a:r>
            <a:endParaRPr sz="2400">
              <a:latin typeface="Lucida Sans Unicode"/>
              <a:cs typeface="Lucida Sans Unicode"/>
            </a:endParaRPr>
          </a:p>
          <a:p>
            <a:pPr marL="622300" indent="-609600">
              <a:lnSpc>
                <a:spcPts val="2435"/>
              </a:lnSpc>
              <a:buClr>
                <a:srgbClr val="2CA1BE"/>
              </a:buClr>
              <a:buSzPct val="66666"/>
              <a:buAutoNum type="arabicPeriod" startAt="3"/>
              <a:tabLst>
                <a:tab pos="622300" algn="l"/>
                <a:tab pos="622935" algn="l"/>
              </a:tabLst>
            </a:pPr>
            <a:r>
              <a:rPr dirty="0" sz="2400" b="1">
                <a:latin typeface="Lucida Sans Unicode"/>
                <a:cs typeface="Lucida Sans Unicode"/>
              </a:rPr>
              <a:t>Method </a:t>
            </a:r>
            <a:r>
              <a:rPr dirty="0" sz="2400" spc="-5">
                <a:latin typeface="Lucida Sans Unicode"/>
                <a:cs typeface="Lucida Sans Unicode"/>
              </a:rPr>
              <a:t>Remove_Key (int tkey, boolean</a:t>
            </a:r>
            <a:r>
              <a:rPr dirty="0" sz="2400" spc="-3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removed)</a:t>
            </a:r>
            <a:endParaRPr sz="2400">
              <a:latin typeface="Lucida Sans Unicode"/>
              <a:cs typeface="Lucida Sans Unicode"/>
            </a:endParaRPr>
          </a:p>
          <a:p>
            <a:pPr marL="622300">
              <a:lnSpc>
                <a:spcPts val="2510"/>
              </a:lnSpc>
            </a:pPr>
            <a:r>
              <a:rPr dirty="0" sz="2400" b="1">
                <a:latin typeface="Lucida Sans Unicode"/>
                <a:cs typeface="Lucida Sans Unicode"/>
              </a:rPr>
              <a:t>input</a:t>
            </a:r>
            <a:r>
              <a:rPr dirty="0" sz="2400">
                <a:latin typeface="Lucida Sans Unicode"/>
                <a:cs typeface="Lucida Sans Unicode"/>
              </a:rPr>
              <a:t>:</a:t>
            </a:r>
            <a:r>
              <a:rPr dirty="0" sz="2400" spc="-12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tkey</a:t>
            </a:r>
            <a:endParaRPr sz="2400">
              <a:latin typeface="Lucida Sans Unicode"/>
              <a:cs typeface="Lucida Sans Unicode"/>
            </a:endParaRPr>
          </a:p>
          <a:p>
            <a:pPr marL="622300" marR="5080">
              <a:lnSpc>
                <a:spcPct val="80000"/>
              </a:lnSpc>
              <a:spcBef>
                <a:spcPts val="490"/>
              </a:spcBef>
            </a:pPr>
            <a:r>
              <a:rPr dirty="0" sz="2400" b="1">
                <a:latin typeface="Lucida Sans Unicode"/>
                <a:cs typeface="Lucida Sans Unicode"/>
              </a:rPr>
              <a:t>results: </a:t>
            </a:r>
            <a:r>
              <a:rPr dirty="0" sz="2400">
                <a:latin typeface="Lucida Sans Unicode"/>
                <a:cs typeface="Lucida Sans Unicode"/>
              </a:rPr>
              <a:t>Node with </a:t>
            </a:r>
            <a:r>
              <a:rPr dirty="0" sz="2400" spc="-5">
                <a:latin typeface="Lucida Sans Unicode"/>
                <a:cs typeface="Lucida Sans Unicode"/>
              </a:rPr>
              <a:t>key </a:t>
            </a:r>
            <a:r>
              <a:rPr dirty="0" sz="2400">
                <a:latin typeface="Lucida Sans Unicode"/>
                <a:cs typeface="Lucida Sans Unicode"/>
              </a:rPr>
              <a:t>value tkey </a:t>
            </a:r>
            <a:r>
              <a:rPr dirty="0" sz="2400" spc="-5">
                <a:latin typeface="Lucida Sans Unicode"/>
                <a:cs typeface="Lucida Sans Unicode"/>
              </a:rPr>
              <a:t>is removed from  the bst and removed </a:t>
            </a:r>
            <a:r>
              <a:rPr dirty="0" sz="2400">
                <a:latin typeface="Lucida Sans Unicode"/>
                <a:cs typeface="Lucida Sans Unicode"/>
              </a:rPr>
              <a:t>set to </a:t>
            </a:r>
            <a:r>
              <a:rPr dirty="0" sz="2400" spc="-5">
                <a:latin typeface="Lucida Sans Unicode"/>
                <a:cs typeface="Lucida Sans Unicode"/>
              </a:rPr>
              <a:t>true. If BST is </a:t>
            </a:r>
            <a:r>
              <a:rPr dirty="0" sz="2400">
                <a:latin typeface="Lucida Sans Unicode"/>
                <a:cs typeface="Lucida Sans Unicode"/>
              </a:rPr>
              <a:t>not  </a:t>
            </a:r>
            <a:r>
              <a:rPr dirty="0" sz="2400" spc="-5">
                <a:latin typeface="Lucida Sans Unicode"/>
                <a:cs typeface="Lucida Sans Unicode"/>
              </a:rPr>
              <a:t>empty then root is </a:t>
            </a:r>
            <a:r>
              <a:rPr dirty="0" sz="2400">
                <a:latin typeface="Lucida Sans Unicode"/>
                <a:cs typeface="Lucida Sans Unicode"/>
              </a:rPr>
              <a:t>made the </a:t>
            </a:r>
            <a:r>
              <a:rPr dirty="0" sz="2400" spc="-5">
                <a:latin typeface="Lucida Sans Unicode"/>
                <a:cs typeface="Lucida Sans Unicode"/>
              </a:rPr>
              <a:t>current. </a:t>
            </a:r>
            <a:r>
              <a:rPr dirty="0" sz="2400" b="1">
                <a:latin typeface="Lucida Sans Unicode"/>
                <a:cs typeface="Lucida Sans Unicode"/>
              </a:rPr>
              <a:t>output</a:t>
            </a:r>
            <a:r>
              <a:rPr dirty="0" sz="2400">
                <a:latin typeface="Lucida Sans Unicode"/>
                <a:cs typeface="Lucida Sans Unicode"/>
              </a:rPr>
              <a:t>:  </a:t>
            </a:r>
            <a:r>
              <a:rPr dirty="0" sz="2400" spc="-5">
                <a:latin typeface="Lucida Sans Unicode"/>
                <a:cs typeface="Lucida Sans Unicode"/>
              </a:rPr>
              <a:t>removed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5366385" cy="435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2292985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560705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1475105" marR="335915">
              <a:lnSpc>
                <a:spcPts val="1490"/>
              </a:lnSpc>
              <a:spcBef>
                <a:spcPts val="70"/>
              </a:spcBef>
              <a:tabLst>
                <a:tab pos="262953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  <a:p>
            <a:pPr marL="560705">
              <a:lnSpc>
                <a:spcPts val="146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560705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1475105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475105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560705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560705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1475105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239014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475105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239014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475105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1475105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560705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0215" y="2384805"/>
            <a:ext cx="268605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9259" sz="1800">
                <a:latin typeface="Lucida Sans Unicode"/>
                <a:cs typeface="Lucida Sans Unicode"/>
              </a:rPr>
              <a:t>C</a:t>
            </a:r>
            <a:r>
              <a:rPr dirty="0" baseline="-9259" sz="1800" spc="-24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799326" y="2922778"/>
            <a:ext cx="3949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nu</a:t>
            </a:r>
            <a:r>
              <a:rPr dirty="0" sz="1600" spc="-10">
                <a:latin typeface="Lucida Sans Unicode"/>
                <a:cs typeface="Lucida Sans Unicode"/>
              </a:rPr>
              <a:t>l</a:t>
            </a:r>
            <a:r>
              <a:rPr dirty="0" sz="1600" spc="-5">
                <a:latin typeface="Lucida Sans Unicode"/>
                <a:cs typeface="Lucida Sans Unicode"/>
              </a:rPr>
              <a:t>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BSTNode&lt;T&gt; p,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3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00215" y="2409697"/>
            <a:ext cx="3956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sz="1200" spc="-155">
                <a:latin typeface="Lucida Sans Unicode"/>
                <a:cs typeface="Lucida Sans Unicode"/>
              </a:rPr>
              <a:t> </a:t>
            </a:r>
            <a:r>
              <a:rPr dirty="0" baseline="9259" sz="1800" spc="44">
                <a:latin typeface="Lucida Sans Unicode"/>
                <a:cs typeface="Lucida Sans Unicode"/>
              </a:rPr>
              <a:t>R</a:t>
            </a:r>
            <a:r>
              <a:rPr dirty="0" sz="1200" spc="3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799326" y="2922778"/>
            <a:ext cx="3949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nu</a:t>
            </a:r>
            <a:r>
              <a:rPr dirty="0" sz="1600" spc="-10">
                <a:latin typeface="Lucida Sans Unicode"/>
                <a:cs typeface="Lucida Sans Unicode"/>
              </a:rPr>
              <a:t>l</a:t>
            </a:r>
            <a:r>
              <a:rPr dirty="0" sz="1600" spc="-5">
                <a:latin typeface="Lucida Sans Unicode"/>
                <a:cs typeface="Lucida Sans Unicode"/>
              </a:rPr>
              <a:t>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00215" y="2409697"/>
            <a:ext cx="3956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sz="1200" spc="-155">
                <a:latin typeface="Lucida Sans Unicode"/>
                <a:cs typeface="Lucida Sans Unicode"/>
              </a:rPr>
              <a:t> </a:t>
            </a:r>
            <a:r>
              <a:rPr dirty="0" baseline="9259" sz="1800" spc="44">
                <a:latin typeface="Lucida Sans Unicode"/>
                <a:cs typeface="Lucida Sans Unicode"/>
              </a:rPr>
              <a:t>R</a:t>
            </a:r>
            <a:r>
              <a:rPr dirty="0" sz="1200" spc="3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799326" y="2922778"/>
            <a:ext cx="3949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nu</a:t>
            </a:r>
            <a:r>
              <a:rPr dirty="0" sz="1600" spc="-10">
                <a:latin typeface="Lucida Sans Unicode"/>
                <a:cs typeface="Lucida Sans Unicode"/>
              </a:rPr>
              <a:t>l</a:t>
            </a:r>
            <a:r>
              <a:rPr dirty="0" sz="1600" spc="-5">
                <a:latin typeface="Lucida Sans Unicode"/>
                <a:cs typeface="Lucida Sans Unicode"/>
              </a:rPr>
              <a:t>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2225">
              <a:lnSpc>
                <a:spcPts val="1500"/>
              </a:lnSpc>
            </a:pP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new BSTNode&lt;T&gt;(k,</a:t>
            </a:r>
            <a:r>
              <a:rPr dirty="0" sz="13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00215" y="2409697"/>
            <a:ext cx="3956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sz="1200" spc="-155">
                <a:latin typeface="Lucida Sans Unicode"/>
                <a:cs typeface="Lucida Sans Unicode"/>
              </a:rPr>
              <a:t> </a:t>
            </a:r>
            <a:r>
              <a:rPr dirty="0" baseline="9259" sz="1800" spc="44">
                <a:latin typeface="Lucida Sans Unicode"/>
                <a:cs typeface="Lucida Sans Unicode"/>
              </a:rPr>
              <a:t>R</a:t>
            </a:r>
            <a:r>
              <a:rPr dirty="0" sz="1200" spc="3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799326" y="2922778"/>
            <a:ext cx="3949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nu</a:t>
            </a:r>
            <a:r>
              <a:rPr dirty="0" sz="1600" spc="-10">
                <a:latin typeface="Lucida Sans Unicode"/>
                <a:cs typeface="Lucida Sans Unicode"/>
              </a:rPr>
              <a:t>l</a:t>
            </a:r>
            <a:r>
              <a:rPr dirty="0" sz="1600" spc="-5">
                <a:latin typeface="Lucida Sans Unicode"/>
                <a:cs typeface="Lucida Sans Unicode"/>
              </a:rPr>
              <a:t>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0969" y="1950973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74305" y="214033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96378" y="2434717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2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96378" y="2434717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2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658227" y="24737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(empty())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00215" y="2409697"/>
            <a:ext cx="3956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sz="1200" spc="-155">
                <a:latin typeface="Lucida Sans Unicode"/>
                <a:cs typeface="Lucida Sans Unicode"/>
              </a:rPr>
              <a:t> </a:t>
            </a:r>
            <a:r>
              <a:rPr dirty="0" baseline="9259" sz="1800" spc="44">
                <a:latin typeface="Lucida Sans Unicode"/>
                <a:cs typeface="Lucida Sans Unicode"/>
              </a:rPr>
              <a:t>R</a:t>
            </a:r>
            <a:r>
              <a:rPr dirty="0" sz="1200" spc="3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799326" y="2922778"/>
            <a:ext cx="39497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nu</a:t>
            </a:r>
            <a:r>
              <a:rPr dirty="0" sz="1600" spc="-10">
                <a:latin typeface="Lucida Sans Unicode"/>
                <a:cs typeface="Lucida Sans Unicode"/>
              </a:rPr>
              <a:t>l</a:t>
            </a:r>
            <a:r>
              <a:rPr dirty="0" sz="1600" spc="-5">
                <a:latin typeface="Lucida Sans Unicode"/>
                <a:cs typeface="Lucida Sans Unicode"/>
              </a:rPr>
              <a:t>l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0969" y="1950973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74305" y="214033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96378" y="2434717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48"/>
                </a:lnTo>
                <a:lnTo>
                  <a:pt x="81161" y="45926"/>
                </a:lnTo>
                <a:lnTo>
                  <a:pt x="47606" y="78300"/>
                </a:lnTo>
                <a:lnTo>
                  <a:pt x="22026" y="117113"/>
                </a:lnTo>
                <a:lnTo>
                  <a:pt x="5723" y="161113"/>
                </a:lnTo>
                <a:lnTo>
                  <a:pt x="0" y="209042"/>
                </a:lnTo>
                <a:lnTo>
                  <a:pt x="5723" y="257018"/>
                </a:lnTo>
                <a:lnTo>
                  <a:pt x="22026" y="301050"/>
                </a:lnTo>
                <a:lnTo>
                  <a:pt x="47606" y="339887"/>
                </a:lnTo>
                <a:lnTo>
                  <a:pt x="81161" y="372274"/>
                </a:lnTo>
                <a:lnTo>
                  <a:pt x="121390" y="396959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59"/>
                </a:lnTo>
                <a:lnTo>
                  <a:pt x="352265" y="372274"/>
                </a:lnTo>
                <a:lnTo>
                  <a:pt x="385834" y="339887"/>
                </a:lnTo>
                <a:lnTo>
                  <a:pt x="411421" y="301050"/>
                </a:lnTo>
                <a:lnTo>
                  <a:pt x="427727" y="257018"/>
                </a:lnTo>
                <a:lnTo>
                  <a:pt x="433450" y="209042"/>
                </a:lnTo>
                <a:lnTo>
                  <a:pt x="427727" y="161113"/>
                </a:lnTo>
                <a:lnTo>
                  <a:pt x="411421" y="117113"/>
                </a:lnTo>
                <a:lnTo>
                  <a:pt x="385834" y="78300"/>
                </a:lnTo>
                <a:lnTo>
                  <a:pt x="352265" y="45926"/>
                </a:lnTo>
                <a:lnTo>
                  <a:pt x="312014" y="21248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96378" y="2434717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2"/>
                </a:moveTo>
                <a:lnTo>
                  <a:pt x="5723" y="161113"/>
                </a:lnTo>
                <a:lnTo>
                  <a:pt x="22026" y="117113"/>
                </a:lnTo>
                <a:lnTo>
                  <a:pt x="47606" y="78300"/>
                </a:lnTo>
                <a:lnTo>
                  <a:pt x="81161" y="45926"/>
                </a:lnTo>
                <a:lnTo>
                  <a:pt x="121390" y="21248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48"/>
                </a:lnTo>
                <a:lnTo>
                  <a:pt x="352265" y="45926"/>
                </a:lnTo>
                <a:lnTo>
                  <a:pt x="385834" y="78300"/>
                </a:lnTo>
                <a:lnTo>
                  <a:pt x="411421" y="117113"/>
                </a:lnTo>
                <a:lnTo>
                  <a:pt x="427727" y="161113"/>
                </a:lnTo>
                <a:lnTo>
                  <a:pt x="433450" y="209042"/>
                </a:lnTo>
                <a:lnTo>
                  <a:pt x="427727" y="257018"/>
                </a:lnTo>
                <a:lnTo>
                  <a:pt x="411421" y="301050"/>
                </a:lnTo>
                <a:lnTo>
                  <a:pt x="385834" y="339887"/>
                </a:lnTo>
                <a:lnTo>
                  <a:pt x="352265" y="372274"/>
                </a:lnTo>
                <a:lnTo>
                  <a:pt x="312014" y="396959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59"/>
                </a:lnTo>
                <a:lnTo>
                  <a:pt x="81161" y="372274"/>
                </a:lnTo>
                <a:lnTo>
                  <a:pt x="47606" y="339887"/>
                </a:lnTo>
                <a:lnTo>
                  <a:pt x="22026" y="301050"/>
                </a:lnTo>
                <a:lnTo>
                  <a:pt x="5723" y="257018"/>
                </a:lnTo>
                <a:lnTo>
                  <a:pt x="0" y="20904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658227" y="2473705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root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7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0215" y="2409697"/>
            <a:ext cx="3956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sz="1200" spc="-155">
                <a:latin typeface="Lucida Sans Unicode"/>
                <a:cs typeface="Lucida Sans Unicode"/>
              </a:rPr>
              <a:t> </a:t>
            </a:r>
            <a:r>
              <a:rPr dirty="0" baseline="9259" sz="1800" spc="44">
                <a:latin typeface="Lucida Sans Unicode"/>
                <a:cs typeface="Lucida Sans Unicode"/>
              </a:rPr>
              <a:t>R</a:t>
            </a:r>
            <a:r>
              <a:rPr dirty="0" sz="1200" spc="3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60969" y="1950973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4323" y="2136267"/>
            <a:ext cx="653415" cy="788670"/>
          </a:xfrm>
          <a:custGeom>
            <a:avLst/>
            <a:gdLst/>
            <a:ahLst/>
            <a:cxnLst/>
            <a:rect l="l" t="t" r="r" b="b"/>
            <a:pathLst>
              <a:path w="653415" h="788669">
                <a:moveTo>
                  <a:pt x="19050" y="705612"/>
                </a:moveTo>
                <a:lnTo>
                  <a:pt x="0" y="788670"/>
                </a:lnTo>
                <a:lnTo>
                  <a:pt x="77850" y="754126"/>
                </a:lnTo>
                <a:lnTo>
                  <a:pt x="65228" y="743712"/>
                </a:lnTo>
                <a:lnTo>
                  <a:pt x="45339" y="743712"/>
                </a:lnTo>
                <a:lnTo>
                  <a:pt x="35559" y="735711"/>
                </a:lnTo>
                <a:lnTo>
                  <a:pt x="43653" y="725910"/>
                </a:lnTo>
                <a:lnTo>
                  <a:pt x="19050" y="705612"/>
                </a:lnTo>
                <a:close/>
              </a:path>
              <a:path w="653415" h="788669">
                <a:moveTo>
                  <a:pt x="43653" y="725910"/>
                </a:moveTo>
                <a:lnTo>
                  <a:pt x="35559" y="735711"/>
                </a:lnTo>
                <a:lnTo>
                  <a:pt x="45339" y="743712"/>
                </a:lnTo>
                <a:lnTo>
                  <a:pt x="53399" y="733952"/>
                </a:lnTo>
                <a:lnTo>
                  <a:pt x="43653" y="725910"/>
                </a:lnTo>
                <a:close/>
              </a:path>
              <a:path w="653415" h="788669">
                <a:moveTo>
                  <a:pt x="53399" y="733952"/>
                </a:moveTo>
                <a:lnTo>
                  <a:pt x="45339" y="743712"/>
                </a:lnTo>
                <a:lnTo>
                  <a:pt x="65228" y="743712"/>
                </a:lnTo>
                <a:lnTo>
                  <a:pt x="53399" y="733952"/>
                </a:lnTo>
                <a:close/>
              </a:path>
              <a:path w="653415" h="788669">
                <a:moveTo>
                  <a:pt x="643127" y="0"/>
                </a:moveTo>
                <a:lnTo>
                  <a:pt x="43653" y="725910"/>
                </a:lnTo>
                <a:lnTo>
                  <a:pt x="53399" y="733952"/>
                </a:lnTo>
                <a:lnTo>
                  <a:pt x="652906" y="8128"/>
                </a:lnTo>
                <a:lnTo>
                  <a:pt x="6431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60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0215" y="2384805"/>
            <a:ext cx="268605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9259" sz="1800">
                <a:latin typeface="Lucida Sans Unicode"/>
                <a:cs typeface="Lucida Sans Unicode"/>
              </a:rPr>
              <a:t>C</a:t>
            </a:r>
            <a:r>
              <a:rPr dirty="0" baseline="-9259" sz="1800" spc="-24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0215" y="2384805"/>
            <a:ext cx="268605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9259" sz="1800">
                <a:latin typeface="Lucida Sans Unicode"/>
                <a:cs typeface="Lucida Sans Unicode"/>
              </a:rPr>
              <a:t>C</a:t>
            </a:r>
            <a:r>
              <a:rPr dirty="0" baseline="-9259" sz="1800" spc="-24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BSTNode&lt;T&gt; p,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3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0215" y="2409697"/>
            <a:ext cx="3956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sz="1200" spc="-155">
                <a:latin typeface="Lucida Sans Unicode"/>
                <a:cs typeface="Lucida Sans Unicode"/>
              </a:rPr>
              <a:t> </a:t>
            </a:r>
            <a:r>
              <a:rPr dirty="0" baseline="9259" sz="1800" spc="44">
                <a:latin typeface="Lucida Sans Unicode"/>
                <a:cs typeface="Lucida Sans Unicode"/>
              </a:rPr>
              <a:t>R</a:t>
            </a:r>
            <a:r>
              <a:rPr dirty="0" sz="1200" spc="3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168" y="361188"/>
            <a:ext cx="6766559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940" y="1494790"/>
            <a:ext cx="8011795" cy="4107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2300" marR="495300" indent="-609600">
              <a:lnSpc>
                <a:spcPts val="2690"/>
              </a:lnSpc>
              <a:buClr>
                <a:srgbClr val="2CA1BE"/>
              </a:buClr>
              <a:buSzPct val="67857"/>
              <a:buAutoNum type="arabicPeriod" startAt="4"/>
              <a:tabLst>
                <a:tab pos="622300" algn="l"/>
                <a:tab pos="622935" algn="l"/>
              </a:tabLst>
            </a:pPr>
            <a:r>
              <a:rPr dirty="0" sz="2800" b="1">
                <a:latin typeface="Lucida Sans Unicode"/>
                <a:cs typeface="Lucida Sans Unicode"/>
              </a:rPr>
              <a:t>Method </a:t>
            </a:r>
            <a:r>
              <a:rPr dirty="0" sz="2800" spc="-5">
                <a:latin typeface="Lucida Sans Unicode"/>
                <a:cs typeface="Lucida Sans Unicode"/>
              </a:rPr>
              <a:t>Update(int </a:t>
            </a:r>
            <a:r>
              <a:rPr dirty="0" sz="2800" spc="-10">
                <a:latin typeface="Lucida Sans Unicode"/>
                <a:cs typeface="Lucida Sans Unicode"/>
              </a:rPr>
              <a:t>key, Type </a:t>
            </a:r>
            <a:r>
              <a:rPr dirty="0" sz="2800" spc="-5">
                <a:latin typeface="Lucida Sans Unicode"/>
                <a:cs typeface="Lucida Sans Unicode"/>
              </a:rPr>
              <a:t>e, </a:t>
            </a:r>
            <a:r>
              <a:rPr dirty="0" sz="2800" spc="-10">
                <a:latin typeface="Lucida Sans Unicode"/>
                <a:cs typeface="Lucida Sans Unicode"/>
              </a:rPr>
              <a:t>boolean  </a:t>
            </a:r>
            <a:r>
              <a:rPr dirty="0" sz="2800" spc="-5">
                <a:latin typeface="Lucida Sans Unicode"/>
                <a:cs typeface="Lucida Sans Unicode"/>
              </a:rPr>
              <a:t>updated)</a:t>
            </a:r>
            <a:endParaRPr sz="2800">
              <a:latin typeface="Lucida Sans Unicode"/>
              <a:cs typeface="Lucida Sans Unicode"/>
            </a:endParaRPr>
          </a:p>
          <a:p>
            <a:pPr algn="just" marL="622300" marR="5080">
              <a:lnSpc>
                <a:spcPts val="2690"/>
              </a:lnSpc>
              <a:spcBef>
                <a:spcPts val="395"/>
              </a:spcBef>
            </a:pPr>
            <a:r>
              <a:rPr dirty="0" sz="2800" b="1">
                <a:latin typeface="Lucida Sans Unicode"/>
                <a:cs typeface="Lucida Sans Unicode"/>
              </a:rPr>
              <a:t>requires: </a:t>
            </a:r>
            <a:r>
              <a:rPr dirty="0" sz="2800" spc="-5">
                <a:latin typeface="Lucida Sans Unicode"/>
                <a:cs typeface="Lucida Sans Unicode"/>
              </a:rPr>
              <a:t>Empty(bst) is false. </a:t>
            </a:r>
            <a:r>
              <a:rPr dirty="0" sz="2800" b="1">
                <a:latin typeface="Lucida Sans Unicode"/>
                <a:cs typeface="Lucida Sans Unicode"/>
              </a:rPr>
              <a:t>input: </a:t>
            </a:r>
            <a:r>
              <a:rPr dirty="0" sz="2800" spc="-10">
                <a:latin typeface="Lucida Sans Unicode"/>
                <a:cs typeface="Lucida Sans Unicode"/>
              </a:rPr>
              <a:t>key, e.  </a:t>
            </a:r>
            <a:r>
              <a:rPr dirty="0" sz="2800" b="1">
                <a:latin typeface="Lucida Sans Unicode"/>
                <a:cs typeface="Lucida Sans Unicode"/>
              </a:rPr>
              <a:t>results: </a:t>
            </a:r>
            <a:r>
              <a:rPr dirty="0" sz="2800" spc="-5">
                <a:latin typeface="Lucida Sans Unicode"/>
                <a:cs typeface="Lucida Sans Unicode"/>
              </a:rPr>
              <a:t>current node’s element is replaced  with </a:t>
            </a:r>
            <a:r>
              <a:rPr dirty="0" sz="2800">
                <a:latin typeface="Lucida Sans Unicode"/>
                <a:cs typeface="Lucida Sans Unicode"/>
              </a:rPr>
              <a:t>e. </a:t>
            </a:r>
            <a:r>
              <a:rPr dirty="0" sz="2800" b="1">
                <a:latin typeface="Lucida Sans Unicode"/>
                <a:cs typeface="Lucida Sans Unicode"/>
              </a:rPr>
              <a:t>Output:</a:t>
            </a:r>
            <a:r>
              <a:rPr dirty="0" sz="2800" spc="-75" b="1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updated.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ts val="2785"/>
              </a:lnSpc>
            </a:pPr>
            <a:r>
              <a:rPr dirty="0" sz="2800" b="1">
                <a:solidFill>
                  <a:srgbClr val="FF0000"/>
                </a:solidFill>
                <a:latin typeface="Lucida Sans Unicode"/>
                <a:cs typeface="Lucida Sans Unicode"/>
              </a:rPr>
              <a:t>These operations </a:t>
            </a:r>
            <a:r>
              <a:rPr dirty="0" sz="2800" spc="5" b="1">
                <a:solidFill>
                  <a:srgbClr val="FF0000"/>
                </a:solidFill>
                <a:latin typeface="Lucida Sans Unicode"/>
                <a:cs typeface="Lucida Sans Unicode"/>
              </a:rPr>
              <a:t>have </a:t>
            </a:r>
            <a:r>
              <a:rPr dirty="0" sz="2800" b="1">
                <a:solidFill>
                  <a:srgbClr val="FF0000"/>
                </a:solidFill>
                <a:latin typeface="Lucida Sans Unicode"/>
                <a:cs typeface="Lucida Sans Unicode"/>
              </a:rPr>
              <a:t>the same</a:t>
            </a:r>
            <a:r>
              <a:rPr dirty="0" sz="2800" spc="-12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specification</a:t>
            </a:r>
            <a:endParaRPr sz="2800">
              <a:latin typeface="Lucida Sans Unicode"/>
              <a:cs typeface="Lucida Sans Unicode"/>
            </a:endParaRPr>
          </a:p>
          <a:p>
            <a:pPr algn="just" marL="622300">
              <a:lnSpc>
                <a:spcPts val="2885"/>
              </a:lnSpc>
            </a:pPr>
            <a:r>
              <a:rPr dirty="0" sz="2800" b="1">
                <a:solidFill>
                  <a:srgbClr val="FF0000"/>
                </a:solidFill>
                <a:latin typeface="Lucida Sans Unicode"/>
                <a:cs typeface="Lucida Sans Unicode"/>
              </a:rPr>
              <a:t>as ADT Binary</a:t>
            </a:r>
            <a:r>
              <a:rPr dirty="0" sz="2800" spc="-130" b="1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800" b="1">
                <a:solidFill>
                  <a:srgbClr val="FF0000"/>
                </a:solidFill>
                <a:latin typeface="Lucida Sans Unicode"/>
                <a:cs typeface="Lucida Sans Unicode"/>
              </a:rPr>
              <a:t>Tree.</a:t>
            </a:r>
            <a:endParaRPr sz="2800">
              <a:latin typeface="Lucida Sans Unicode"/>
              <a:cs typeface="Lucida Sans Unicode"/>
            </a:endParaRPr>
          </a:p>
          <a:p>
            <a:pPr marL="622300" indent="-609600">
              <a:lnSpc>
                <a:spcPts val="3085"/>
              </a:lnSpc>
              <a:buAutoNum type="arabicPeriod" startAt="5"/>
              <a:tabLst>
                <a:tab pos="622300" algn="l"/>
                <a:tab pos="622935" algn="l"/>
              </a:tabLst>
            </a:pPr>
            <a:r>
              <a:rPr dirty="0" sz="2800" b="1">
                <a:latin typeface="Lucida Sans Unicode"/>
                <a:cs typeface="Lucida Sans Unicode"/>
              </a:rPr>
              <a:t>Method </a:t>
            </a:r>
            <a:r>
              <a:rPr dirty="0" sz="2800" spc="-10">
                <a:latin typeface="Lucida Sans Unicode"/>
                <a:cs typeface="Lucida Sans Unicode"/>
              </a:rPr>
              <a:t>Traverse (Order</a:t>
            </a:r>
            <a:r>
              <a:rPr dirty="0" sz="2800" spc="3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ord)</a:t>
            </a:r>
            <a:endParaRPr sz="2800">
              <a:latin typeface="Lucida Sans Unicode"/>
              <a:cs typeface="Lucida Sans Unicode"/>
            </a:endParaRPr>
          </a:p>
          <a:p>
            <a:pPr marL="622300" indent="-609600">
              <a:lnSpc>
                <a:spcPts val="3090"/>
              </a:lnSpc>
              <a:buAutoNum type="arabicPeriod" startAt="5"/>
              <a:tabLst>
                <a:tab pos="622300" algn="l"/>
                <a:tab pos="622935" algn="l"/>
              </a:tabLst>
            </a:pPr>
            <a:r>
              <a:rPr dirty="0" sz="2800" b="1">
                <a:latin typeface="Lucida Sans Unicode"/>
                <a:cs typeface="Lucida Sans Unicode"/>
              </a:rPr>
              <a:t>Method </a:t>
            </a:r>
            <a:r>
              <a:rPr dirty="0" sz="2800" spc="-5">
                <a:latin typeface="Lucida Sans Unicode"/>
                <a:cs typeface="Lucida Sans Unicode"/>
              </a:rPr>
              <a:t>DeleteSub (</a:t>
            </a:r>
            <a:r>
              <a:rPr dirty="0" sz="2800" spc="-7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)</a:t>
            </a:r>
            <a:endParaRPr sz="2800">
              <a:latin typeface="Lucida Sans Unicode"/>
              <a:cs typeface="Lucida Sans Unicode"/>
            </a:endParaRPr>
          </a:p>
          <a:p>
            <a:pPr marL="622300" indent="-609600">
              <a:lnSpc>
                <a:spcPts val="3090"/>
              </a:lnSpc>
              <a:buClr>
                <a:srgbClr val="2CA1BE"/>
              </a:buClr>
              <a:buSzPct val="67857"/>
              <a:buAutoNum type="arabicPeriod" startAt="5"/>
              <a:tabLst>
                <a:tab pos="622300" algn="l"/>
                <a:tab pos="622935" algn="l"/>
              </a:tabLst>
            </a:pPr>
            <a:r>
              <a:rPr dirty="0" sz="2800" b="1">
                <a:latin typeface="Lucida Sans Unicode"/>
                <a:cs typeface="Lucida Sans Unicode"/>
              </a:rPr>
              <a:t>Method </a:t>
            </a:r>
            <a:r>
              <a:rPr dirty="0" sz="2800" spc="-10">
                <a:latin typeface="Lucida Sans Unicode"/>
                <a:cs typeface="Lucida Sans Unicode"/>
              </a:rPr>
              <a:t>Retrieve </a:t>
            </a:r>
            <a:r>
              <a:rPr dirty="0" sz="2800" spc="-5">
                <a:latin typeface="Lucida Sans Unicode"/>
                <a:cs typeface="Lucida Sans Unicode"/>
              </a:rPr>
              <a:t>(Type</a:t>
            </a:r>
            <a:r>
              <a:rPr dirty="0" sz="2800" spc="-40">
                <a:latin typeface="Lucida Sans Unicode"/>
                <a:cs typeface="Lucida Sans Unicode"/>
              </a:rPr>
              <a:t> </a:t>
            </a:r>
            <a:r>
              <a:rPr dirty="0" sz="2800">
                <a:latin typeface="Lucida Sans Unicode"/>
                <a:cs typeface="Lucida Sans Unicode"/>
              </a:rPr>
              <a:t>e)</a:t>
            </a:r>
            <a:endParaRPr sz="2800">
              <a:latin typeface="Lucida Sans Unicode"/>
              <a:cs typeface="Lucida Sans Unicode"/>
            </a:endParaRPr>
          </a:p>
          <a:p>
            <a:pPr marL="622300" indent="-609600">
              <a:lnSpc>
                <a:spcPts val="3225"/>
              </a:lnSpc>
              <a:buAutoNum type="arabicPeriod" startAt="5"/>
              <a:tabLst>
                <a:tab pos="622300" algn="l"/>
                <a:tab pos="622935" algn="l"/>
              </a:tabLst>
            </a:pPr>
            <a:r>
              <a:rPr dirty="0" sz="2800" b="1">
                <a:latin typeface="Lucida Sans Unicode"/>
                <a:cs typeface="Lucida Sans Unicode"/>
              </a:rPr>
              <a:t>Method </a:t>
            </a:r>
            <a:r>
              <a:rPr dirty="0" sz="2800" spc="-5">
                <a:latin typeface="Lucida Sans Unicode"/>
                <a:cs typeface="Lucida Sans Unicode"/>
              </a:rPr>
              <a:t>Empty ( </a:t>
            </a:r>
            <a:r>
              <a:rPr dirty="0" sz="2800" spc="-10">
                <a:latin typeface="Lucida Sans Unicode"/>
                <a:cs typeface="Lucida Sans Unicode"/>
              </a:rPr>
              <a:t>boolean </a:t>
            </a:r>
            <a:r>
              <a:rPr dirty="0" sz="2800" spc="-5">
                <a:latin typeface="Lucida Sans Unicode"/>
                <a:cs typeface="Lucida Sans Unicode"/>
              </a:rPr>
              <a:t>empty</a:t>
            </a:r>
            <a:r>
              <a:rPr dirty="0" sz="2800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).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0215" y="2409697"/>
            <a:ext cx="3956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sz="1200" spc="-155">
                <a:latin typeface="Lucida Sans Unicode"/>
                <a:cs typeface="Lucida Sans Unicode"/>
              </a:rPr>
              <a:t> </a:t>
            </a:r>
            <a:r>
              <a:rPr dirty="0" baseline="9259" sz="1800" spc="44">
                <a:latin typeface="Lucida Sans Unicode"/>
                <a:cs typeface="Lucida Sans Unicode"/>
              </a:rPr>
              <a:t>R</a:t>
            </a:r>
            <a:r>
              <a:rPr dirty="0" sz="1200" spc="3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2225">
              <a:lnSpc>
                <a:spcPts val="1500"/>
              </a:lnSpc>
            </a:pP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new BSTNode&lt;T&gt;(k,</a:t>
            </a:r>
            <a:r>
              <a:rPr dirty="0" sz="13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0215" y="2409697"/>
            <a:ext cx="3956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sz="1200" spc="-155">
                <a:latin typeface="Lucida Sans Unicode"/>
                <a:cs typeface="Lucida Sans Unicode"/>
              </a:rPr>
              <a:t> </a:t>
            </a:r>
            <a:r>
              <a:rPr dirty="0" baseline="9259" sz="1800" spc="44">
                <a:latin typeface="Lucida Sans Unicode"/>
                <a:cs typeface="Lucida Sans Unicode"/>
              </a:rPr>
              <a:t>R</a:t>
            </a:r>
            <a:r>
              <a:rPr dirty="0" sz="1200" spc="3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47866" y="2868167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61328" y="305739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(empty())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0215" y="2409697"/>
            <a:ext cx="3956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sz="1200" spc="-155">
                <a:latin typeface="Lucida Sans Unicode"/>
                <a:cs typeface="Lucida Sans Unicode"/>
              </a:rPr>
              <a:t> </a:t>
            </a:r>
            <a:r>
              <a:rPr dirty="0" baseline="9259" sz="1800" spc="44">
                <a:latin typeface="Lucida Sans Unicode"/>
                <a:cs typeface="Lucida Sans Unicode"/>
              </a:rPr>
              <a:t>R</a:t>
            </a:r>
            <a:r>
              <a:rPr dirty="0" sz="1200" spc="3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47866" y="2868167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61328" y="305739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(k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&lt;</a:t>
            </a:r>
            <a:r>
              <a:rPr dirty="0" sz="1300" spc="-9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0215" y="2409697"/>
            <a:ext cx="3956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sz="1200" spc="-155">
                <a:latin typeface="Lucida Sans Unicode"/>
                <a:cs typeface="Lucida Sans Unicode"/>
              </a:rPr>
              <a:t> </a:t>
            </a:r>
            <a:r>
              <a:rPr dirty="0" baseline="9259" sz="1800" spc="44">
                <a:latin typeface="Lucida Sans Unicode"/>
                <a:cs typeface="Lucida Sans Unicode"/>
              </a:rPr>
              <a:t>R</a:t>
            </a:r>
            <a:r>
              <a:rPr dirty="0" sz="1200" spc="3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47866" y="2868167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61328" y="305739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current.left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34505" y="25989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0215" y="2409697"/>
            <a:ext cx="39560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r>
              <a:rPr dirty="0" sz="1200" spc="-155">
                <a:latin typeface="Lucida Sans Unicode"/>
                <a:cs typeface="Lucida Sans Unicode"/>
              </a:rPr>
              <a:t> </a:t>
            </a:r>
            <a:r>
              <a:rPr dirty="0" baseline="9259" sz="1800" spc="44">
                <a:latin typeface="Lucida Sans Unicode"/>
                <a:cs typeface="Lucida Sans Unicode"/>
              </a:rPr>
              <a:t>R</a:t>
            </a:r>
            <a:r>
              <a:rPr dirty="0" sz="1200" spc="3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47866" y="2868167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61328" y="305739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58991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46772" y="2384805"/>
            <a:ext cx="249554" cy="232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65">
                <a:latin typeface="Lucida Sans Unicode"/>
                <a:cs typeface="Lucida Sans Unicode"/>
              </a:rPr>
              <a:t>R</a:t>
            </a:r>
            <a:r>
              <a:rPr dirty="0" baseline="-9259" sz="1800">
                <a:latin typeface="Lucida Sans Unicode"/>
                <a:cs typeface="Lucida Sans Unicode"/>
              </a:rPr>
              <a:t>Q</a:t>
            </a:r>
            <a:endParaRPr baseline="-9259"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00823" y="259715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47866" y="2868167"/>
            <a:ext cx="2076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60">
                <a:latin typeface="Lucida Sans Unicode"/>
                <a:cs typeface="Lucida Sans Unicode"/>
              </a:rPr>
              <a:t>P</a:t>
            </a: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61328" y="305739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20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4573" y="286727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58991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70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4573" y="2867278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58991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BSTNode&lt;T&gt; p,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3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70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58991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80428" y="2867278"/>
            <a:ext cx="27559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4629" sz="1800">
                <a:latin typeface="Lucida Sans Unicode"/>
                <a:cs typeface="Lucida Sans Unicode"/>
              </a:rPr>
              <a:t>Q</a:t>
            </a:r>
            <a:r>
              <a:rPr dirty="0" baseline="4629" sz="1800" spc="-419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29323" y="30436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70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58991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80428" y="2867278"/>
            <a:ext cx="27559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4629" sz="1800">
                <a:latin typeface="Lucida Sans Unicode"/>
                <a:cs typeface="Lucida Sans Unicode"/>
              </a:rPr>
              <a:t>Q</a:t>
            </a:r>
            <a:r>
              <a:rPr dirty="0" baseline="4629" sz="1800" spc="-419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29323" y="30436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483105"/>
            <a:ext cx="4427220" cy="40513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2300" algn="l"/>
              </a:tabLst>
            </a:pPr>
            <a:r>
              <a:rPr dirty="0" sz="2400">
                <a:solidFill>
                  <a:srgbClr val="000000"/>
                </a:solidFill>
                <a:latin typeface="Lucida Sans Unicode"/>
                <a:cs typeface="Lucida Sans Unicode"/>
              </a:rPr>
              <a:t>9.	Method </a:t>
            </a:r>
            <a:r>
              <a:rPr dirty="0" sz="24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Full (boolean</a:t>
            </a:r>
            <a:r>
              <a:rPr dirty="0" sz="2400" spc="-10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400" b="0">
                <a:solidFill>
                  <a:srgbClr val="000000"/>
                </a:solidFill>
                <a:latin typeface="Lucida Sans Unicode"/>
                <a:cs typeface="Lucida Sans Unicode"/>
              </a:rPr>
              <a:t>full)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70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6310" y="2384805"/>
            <a:ext cx="2622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8518" sz="1800">
                <a:latin typeface="Lucida Sans Unicode"/>
                <a:cs typeface="Lucida Sans Unicode"/>
              </a:rPr>
              <a:t>C</a:t>
            </a:r>
            <a:r>
              <a:rPr dirty="0" baseline="-18518" sz="1800" spc="-315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40855" y="26243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80428" y="285470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29323" y="30436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2225">
              <a:lnSpc>
                <a:spcPts val="1500"/>
              </a:lnSpc>
            </a:pP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new BSTNode&lt;T&gt;(k,</a:t>
            </a:r>
            <a:r>
              <a:rPr dirty="0" sz="13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70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6310" y="2384805"/>
            <a:ext cx="2622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8518" sz="1800">
                <a:latin typeface="Lucida Sans Unicode"/>
                <a:cs typeface="Lucida Sans Unicode"/>
              </a:rPr>
              <a:t>C</a:t>
            </a:r>
            <a:r>
              <a:rPr dirty="0" baseline="-18518" sz="1800" spc="-315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40855" y="26243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616697" y="2877946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30286" y="306692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80428" y="285470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29323" y="30436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(empty())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70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6310" y="2384805"/>
            <a:ext cx="2622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8518" sz="1800">
                <a:latin typeface="Lucida Sans Unicode"/>
                <a:cs typeface="Lucida Sans Unicode"/>
              </a:rPr>
              <a:t>C</a:t>
            </a:r>
            <a:r>
              <a:rPr dirty="0" baseline="-18518" sz="1800" spc="-315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40855" y="26243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616697" y="2877946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30286" y="306692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80428" y="285470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29323" y="30436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 (k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&lt;</a:t>
            </a:r>
            <a:r>
              <a:rPr dirty="0" sz="1300" spc="-9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70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6310" y="2384805"/>
            <a:ext cx="2622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8518" sz="1800">
                <a:latin typeface="Lucida Sans Unicode"/>
                <a:cs typeface="Lucida Sans Unicode"/>
              </a:rPr>
              <a:t>C</a:t>
            </a:r>
            <a:r>
              <a:rPr dirty="0" baseline="-18518" sz="1800" spc="-315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40855" y="26243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616697" y="2877946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30286" y="306692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80428" y="285470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29323" y="30436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current.right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0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70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6310" y="2384805"/>
            <a:ext cx="2622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8518" sz="1800">
                <a:latin typeface="Lucida Sans Unicode"/>
                <a:cs typeface="Lucida Sans Unicode"/>
              </a:rPr>
              <a:t>C</a:t>
            </a:r>
            <a:r>
              <a:rPr dirty="0" baseline="-18518" sz="1800" spc="-315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40855" y="26243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616697" y="2877946"/>
            <a:ext cx="10985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30286" y="306692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480428" y="285470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29323" y="30436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70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29068" y="30690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494778" y="2880105"/>
            <a:ext cx="23177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125">
                <a:latin typeface="Lucida Sans Unicode"/>
                <a:cs typeface="Lucida Sans Unicode"/>
              </a:rPr>
              <a:t>C</a:t>
            </a:r>
            <a:r>
              <a:rPr dirty="0" sz="1200">
                <a:latin typeface="Lucida Sans Unicode"/>
                <a:cs typeface="Lucida Sans Unicode"/>
              </a:rPr>
              <a:t>P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30286" y="306692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480428" y="2854705"/>
            <a:ext cx="1441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29323" y="30436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3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#3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70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4778" y="2880105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29068" y="30690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4778" y="2880105"/>
            <a:ext cx="131445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29068" y="30690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BSTNode&lt;T&gt; p, </a:t>
            </a:r>
            <a:r>
              <a:rPr dirty="0" sz="13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3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300" spc="-5">
                <a:latin typeface="SimSun"/>
                <a:cs typeface="SimSun"/>
              </a:rPr>
              <a:t>(findkey(k))</a:t>
            </a:r>
            <a:r>
              <a:rPr dirty="0" sz="1300" spc="-6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29068" y="30690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494778" y="2867278"/>
            <a:ext cx="305435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4629" sz="1800">
                <a:latin typeface="Lucida Sans Unicode"/>
                <a:cs typeface="Lucida Sans Unicode"/>
              </a:rPr>
              <a:t>C</a:t>
            </a:r>
            <a:r>
              <a:rPr dirty="0" baseline="-4629" sz="1800" spc="-6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04835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747" y="461772"/>
            <a:ext cx="86593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87169"/>
            <a:ext cx="307848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490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boolean </a:t>
            </a:r>
            <a:r>
              <a:rPr dirty="0" sz="1300" spc="-5">
                <a:latin typeface="SimSun"/>
                <a:cs typeface="SimSun"/>
              </a:rPr>
              <a:t>insert(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int </a:t>
            </a:r>
            <a:r>
              <a:rPr dirty="0" sz="1300" spc="-5">
                <a:latin typeface="SimSun"/>
                <a:cs typeface="SimSun"/>
              </a:rPr>
              <a:t>k, T val)</a:t>
            </a:r>
            <a:r>
              <a:rPr dirty="0" sz="1300" spc="-10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  BSTNode&lt;T&gt; p, q =</a:t>
            </a:r>
            <a:r>
              <a:rPr dirty="0" sz="1300" spc="-1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current;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2041905"/>
            <a:ext cx="4486910" cy="579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25"/>
              </a:lnSpc>
            </a:pPr>
            <a:r>
              <a:rPr dirty="0" sz="1300" spc="-5" b="1">
                <a:solidFill>
                  <a:srgbClr val="FF0000"/>
                </a:solidFill>
                <a:latin typeface="SimSun"/>
                <a:cs typeface="SimSun"/>
              </a:rPr>
              <a:t>if(findkey(k))</a:t>
            </a:r>
            <a:r>
              <a:rPr dirty="0" sz="13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490"/>
              </a:lnSpc>
              <a:spcBef>
                <a:spcPts val="70"/>
              </a:spcBef>
              <a:tabLst>
                <a:tab pos="2080895" algn="l"/>
              </a:tabLst>
            </a:pPr>
            <a:r>
              <a:rPr dirty="0" sz="1300" spc="-5">
                <a:latin typeface="SimSun"/>
                <a:cs typeface="SimSun"/>
              </a:rPr>
              <a:t>current</a:t>
            </a:r>
            <a:r>
              <a:rPr dirty="0" sz="1300" spc="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=</a:t>
            </a:r>
            <a:r>
              <a:rPr dirty="0" sz="1300" spc="1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q;	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findkey()</a:t>
            </a:r>
            <a:r>
              <a:rPr dirty="0" sz="1300" spc="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modified current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300">
                <a:latin typeface="SimSun"/>
                <a:cs typeface="SimSun"/>
              </a:rPr>
              <a:t>;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key already in the</a:t>
            </a:r>
            <a:r>
              <a:rPr dirty="0" sz="13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BST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261073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001390"/>
            <a:ext cx="4817745" cy="2653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569845">
              <a:lnSpc>
                <a:spcPts val="1500"/>
              </a:lnSpc>
            </a:pPr>
            <a:r>
              <a:rPr dirty="0" sz="1300" spc="-5">
                <a:latin typeface="SimSun"/>
                <a:cs typeface="SimSun"/>
              </a:rPr>
              <a:t>p =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300" spc="-5">
                <a:latin typeface="SimSun"/>
                <a:cs typeface="SimSun"/>
              </a:rPr>
              <a:t>BSTNode&lt;T&gt;(k, val);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(empty())</a:t>
            </a:r>
            <a:r>
              <a:rPr dirty="0" sz="1300" spc="-7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root = current =</a:t>
            </a:r>
            <a:r>
              <a:rPr dirty="0" sz="1300" spc="-3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490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3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{</a:t>
            </a:r>
            <a:endParaRPr sz="1300">
              <a:latin typeface="SimSun"/>
              <a:cs typeface="SimSun"/>
            </a:endParaRPr>
          </a:p>
          <a:p>
            <a:pPr marL="927100" marR="5080">
              <a:lnSpc>
                <a:spcPts val="1500"/>
              </a:lnSpc>
              <a:spcBef>
                <a:spcPts val="60"/>
              </a:spcBef>
            </a:pPr>
            <a:r>
              <a:rPr dirty="0" sz="1300" spc="-5">
                <a:solidFill>
                  <a:srgbClr val="00AF50"/>
                </a:solidFill>
                <a:latin typeface="SimSun"/>
                <a:cs typeface="SimSun"/>
              </a:rPr>
              <a:t>// current is pointing to parent of the new key  </a:t>
            </a: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300" spc="-5">
                <a:latin typeface="SimSun"/>
                <a:cs typeface="SimSun"/>
              </a:rPr>
              <a:t>(k &lt;</a:t>
            </a:r>
            <a:r>
              <a:rPr dirty="0" sz="1300" spc="-7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current.key)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10"/>
              </a:lnSpc>
            </a:pPr>
            <a:r>
              <a:rPr dirty="0" sz="1300" spc="-5">
                <a:latin typeface="SimSun"/>
                <a:cs typeface="SimSun"/>
              </a:rPr>
              <a:t>current.left =</a:t>
            </a:r>
            <a:r>
              <a:rPr dirty="0" sz="1300" spc="-45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300">
              <a:latin typeface="SimSun"/>
              <a:cs typeface="SimSun"/>
            </a:endParaRPr>
          </a:p>
          <a:p>
            <a:pPr marL="1841500">
              <a:lnSpc>
                <a:spcPts val="1495"/>
              </a:lnSpc>
            </a:pPr>
            <a:r>
              <a:rPr dirty="0" sz="1300" spc="-5">
                <a:latin typeface="SimSun"/>
                <a:cs typeface="SimSun"/>
              </a:rPr>
              <a:t>current.right =</a:t>
            </a:r>
            <a:r>
              <a:rPr dirty="0" sz="1300" spc="-30">
                <a:latin typeface="SimSun"/>
                <a:cs typeface="SimSun"/>
              </a:rPr>
              <a:t> </a:t>
            </a:r>
            <a:r>
              <a:rPr dirty="0" sz="1300" spc="-5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0"/>
              </a:lnSpc>
            </a:pPr>
            <a:r>
              <a:rPr dirty="0" sz="1300" spc="-5">
                <a:latin typeface="SimSun"/>
                <a:cs typeface="SimSun"/>
              </a:rPr>
              <a:t>current =</a:t>
            </a:r>
            <a:r>
              <a:rPr dirty="0" sz="1300" spc="-85">
                <a:latin typeface="SimSun"/>
                <a:cs typeface="SimSun"/>
              </a:rPr>
              <a:t> </a:t>
            </a:r>
            <a:r>
              <a:rPr dirty="0" sz="1300" spc="-10">
                <a:latin typeface="SimSun"/>
                <a:cs typeface="SimSun"/>
              </a:rPr>
              <a:t>p;</a:t>
            </a:r>
            <a:endParaRPr sz="1300">
              <a:latin typeface="SimSun"/>
              <a:cs typeface="SimSun"/>
            </a:endParaRPr>
          </a:p>
          <a:p>
            <a:pPr marL="927100">
              <a:lnSpc>
                <a:spcPts val="1495"/>
              </a:lnSpc>
            </a:pPr>
            <a:r>
              <a:rPr dirty="0" sz="13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3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300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300">
                <a:latin typeface="SimSun"/>
                <a:cs typeface="SimSun"/>
              </a:rPr>
              <a:t>;</a:t>
            </a:r>
            <a:endParaRPr sz="1300">
              <a:latin typeface="SimSun"/>
              <a:cs typeface="SimSun"/>
            </a:endParaRPr>
          </a:p>
          <a:p>
            <a:pPr marL="12700">
              <a:lnSpc>
                <a:spcPts val="153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42559"/>
            <a:ext cx="107950" cy="201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>
                <a:latin typeface="SimSun"/>
                <a:cs typeface="SimSun"/>
              </a:rPr>
              <a:t>}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6772" y="2384805"/>
            <a:ext cx="121920" cy="20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Lucida Sans Unicode"/>
                <a:cs typeface="Lucida Sans Unicode"/>
              </a:rPr>
              <a:t>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53884" y="257390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982845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Example</a:t>
            </a:r>
            <a:r>
              <a:rPr dirty="0" sz="1800" spc="-12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#4</a:t>
            </a:r>
            <a:endParaRPr sz="1800">
              <a:latin typeface="Lucida Sans Unicode"/>
              <a:cs typeface="Lucida Sans Unicode"/>
            </a:endParaRPr>
          </a:p>
          <a:p>
            <a:pPr algn="ctr" marL="4986020">
              <a:lnSpc>
                <a:spcPct val="100000"/>
              </a:lnSpc>
              <a:spcBef>
                <a:spcPts val="65"/>
              </a:spcBef>
            </a:pPr>
            <a:r>
              <a:rPr dirty="0" sz="1400">
                <a:solidFill>
                  <a:srgbClr val="000000"/>
                </a:solidFill>
                <a:latin typeface="Lucida Sans Unicode"/>
                <a:cs typeface="Lucida Sans Unicode"/>
              </a:rPr>
              <a:t>k =</a:t>
            </a:r>
            <a:r>
              <a:rPr dirty="0" sz="1400" spc="-125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Lucida Sans Unicode"/>
                <a:cs typeface="Lucida Sans Unicode"/>
              </a:rPr>
              <a:t>30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29068" y="30690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1"/>
                </a:lnTo>
                <a:lnTo>
                  <a:pt x="121390" y="21251"/>
                </a:lnTo>
                <a:lnTo>
                  <a:pt x="81161" y="45936"/>
                </a:lnTo>
                <a:lnTo>
                  <a:pt x="47606" y="78323"/>
                </a:lnTo>
                <a:lnTo>
                  <a:pt x="22026" y="117160"/>
                </a:lnTo>
                <a:lnTo>
                  <a:pt x="5723" y="161192"/>
                </a:lnTo>
                <a:lnTo>
                  <a:pt x="0" y="209168"/>
                </a:lnTo>
                <a:lnTo>
                  <a:pt x="5723" y="257097"/>
                </a:lnTo>
                <a:lnTo>
                  <a:pt x="22026" y="301097"/>
                </a:lnTo>
                <a:lnTo>
                  <a:pt x="47606" y="339910"/>
                </a:lnTo>
                <a:lnTo>
                  <a:pt x="81161" y="372284"/>
                </a:lnTo>
                <a:lnTo>
                  <a:pt x="121390" y="396962"/>
                </a:lnTo>
                <a:lnTo>
                  <a:pt x="166991" y="412689"/>
                </a:lnTo>
                <a:lnTo>
                  <a:pt x="216662" y="418211"/>
                </a:lnTo>
                <a:lnTo>
                  <a:pt x="266379" y="412689"/>
                </a:lnTo>
                <a:lnTo>
                  <a:pt x="312014" y="396962"/>
                </a:lnTo>
                <a:lnTo>
                  <a:pt x="352265" y="372284"/>
                </a:lnTo>
                <a:lnTo>
                  <a:pt x="385834" y="339910"/>
                </a:lnTo>
                <a:lnTo>
                  <a:pt x="411421" y="301097"/>
                </a:lnTo>
                <a:lnTo>
                  <a:pt x="427727" y="257097"/>
                </a:lnTo>
                <a:lnTo>
                  <a:pt x="433450" y="209168"/>
                </a:lnTo>
                <a:lnTo>
                  <a:pt x="427727" y="161192"/>
                </a:lnTo>
                <a:lnTo>
                  <a:pt x="411421" y="117160"/>
                </a:lnTo>
                <a:lnTo>
                  <a:pt x="385834" y="78323"/>
                </a:lnTo>
                <a:lnTo>
                  <a:pt x="352265" y="45936"/>
                </a:lnTo>
                <a:lnTo>
                  <a:pt x="312014" y="21251"/>
                </a:lnTo>
                <a:lnTo>
                  <a:pt x="266379" y="5521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04279" y="2893186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192"/>
                </a:lnTo>
                <a:lnTo>
                  <a:pt x="22026" y="117160"/>
                </a:lnTo>
                <a:lnTo>
                  <a:pt x="47606" y="78323"/>
                </a:lnTo>
                <a:lnTo>
                  <a:pt x="81161" y="45936"/>
                </a:lnTo>
                <a:lnTo>
                  <a:pt x="121390" y="21251"/>
                </a:lnTo>
                <a:lnTo>
                  <a:pt x="166991" y="5521"/>
                </a:lnTo>
                <a:lnTo>
                  <a:pt x="216662" y="0"/>
                </a:lnTo>
                <a:lnTo>
                  <a:pt x="266379" y="5521"/>
                </a:lnTo>
                <a:lnTo>
                  <a:pt x="312014" y="21251"/>
                </a:lnTo>
                <a:lnTo>
                  <a:pt x="352265" y="45936"/>
                </a:lnTo>
                <a:lnTo>
                  <a:pt x="385834" y="78323"/>
                </a:lnTo>
                <a:lnTo>
                  <a:pt x="411421" y="117160"/>
                </a:lnTo>
                <a:lnTo>
                  <a:pt x="427727" y="161192"/>
                </a:lnTo>
                <a:lnTo>
                  <a:pt x="433450" y="209168"/>
                </a:lnTo>
                <a:lnTo>
                  <a:pt x="427727" y="257097"/>
                </a:lnTo>
                <a:lnTo>
                  <a:pt x="411421" y="301097"/>
                </a:lnTo>
                <a:lnTo>
                  <a:pt x="385834" y="339910"/>
                </a:lnTo>
                <a:lnTo>
                  <a:pt x="352265" y="372284"/>
                </a:lnTo>
                <a:lnTo>
                  <a:pt x="312014" y="396962"/>
                </a:lnTo>
                <a:lnTo>
                  <a:pt x="266379" y="412689"/>
                </a:lnTo>
                <a:lnTo>
                  <a:pt x="216662" y="418211"/>
                </a:lnTo>
                <a:lnTo>
                  <a:pt x="166991" y="412689"/>
                </a:lnTo>
                <a:lnTo>
                  <a:pt x="121390" y="396962"/>
                </a:lnTo>
                <a:lnTo>
                  <a:pt x="81161" y="372284"/>
                </a:lnTo>
                <a:lnTo>
                  <a:pt x="47606" y="339910"/>
                </a:lnTo>
                <a:lnTo>
                  <a:pt x="22026" y="301097"/>
                </a:lnTo>
                <a:lnTo>
                  <a:pt x="5723" y="257097"/>
                </a:lnTo>
                <a:lnTo>
                  <a:pt x="0" y="2091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66001" y="2932176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789" y="0"/>
                </a:moveTo>
                <a:lnTo>
                  <a:pt x="167111" y="5521"/>
                </a:lnTo>
                <a:lnTo>
                  <a:pt x="121492" y="21248"/>
                </a:lnTo>
                <a:lnTo>
                  <a:pt x="81238" y="45926"/>
                </a:lnTo>
                <a:lnTo>
                  <a:pt x="47656" y="78300"/>
                </a:lnTo>
                <a:lnTo>
                  <a:pt x="22051" y="117113"/>
                </a:lnTo>
                <a:lnTo>
                  <a:pt x="5730" y="161113"/>
                </a:lnTo>
                <a:lnTo>
                  <a:pt x="0" y="209041"/>
                </a:lnTo>
                <a:lnTo>
                  <a:pt x="5730" y="257018"/>
                </a:lnTo>
                <a:lnTo>
                  <a:pt x="22051" y="301050"/>
                </a:lnTo>
                <a:lnTo>
                  <a:pt x="47656" y="339887"/>
                </a:lnTo>
                <a:lnTo>
                  <a:pt x="81238" y="372274"/>
                </a:lnTo>
                <a:lnTo>
                  <a:pt x="121492" y="396959"/>
                </a:lnTo>
                <a:lnTo>
                  <a:pt x="167111" y="412689"/>
                </a:lnTo>
                <a:lnTo>
                  <a:pt x="216789" y="418210"/>
                </a:lnTo>
                <a:lnTo>
                  <a:pt x="266506" y="412689"/>
                </a:lnTo>
                <a:lnTo>
                  <a:pt x="312141" y="396959"/>
                </a:lnTo>
                <a:lnTo>
                  <a:pt x="352392" y="372274"/>
                </a:lnTo>
                <a:lnTo>
                  <a:pt x="385961" y="339887"/>
                </a:lnTo>
                <a:lnTo>
                  <a:pt x="411548" y="301050"/>
                </a:lnTo>
                <a:lnTo>
                  <a:pt x="427854" y="257018"/>
                </a:lnTo>
                <a:lnTo>
                  <a:pt x="433577" y="209041"/>
                </a:lnTo>
                <a:lnTo>
                  <a:pt x="427854" y="161113"/>
                </a:lnTo>
                <a:lnTo>
                  <a:pt x="411548" y="117113"/>
                </a:lnTo>
                <a:lnTo>
                  <a:pt x="385961" y="78300"/>
                </a:lnTo>
                <a:lnTo>
                  <a:pt x="352392" y="45926"/>
                </a:lnTo>
                <a:lnTo>
                  <a:pt x="312141" y="21248"/>
                </a:lnTo>
                <a:lnTo>
                  <a:pt x="266506" y="5521"/>
                </a:lnTo>
                <a:lnTo>
                  <a:pt x="21678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3401" y="3351784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041"/>
                </a:moveTo>
                <a:lnTo>
                  <a:pt x="5730" y="161113"/>
                </a:lnTo>
                <a:lnTo>
                  <a:pt x="22051" y="117113"/>
                </a:lnTo>
                <a:lnTo>
                  <a:pt x="47656" y="78300"/>
                </a:lnTo>
                <a:lnTo>
                  <a:pt x="81238" y="45926"/>
                </a:lnTo>
                <a:lnTo>
                  <a:pt x="121492" y="21248"/>
                </a:lnTo>
                <a:lnTo>
                  <a:pt x="167111" y="5521"/>
                </a:lnTo>
                <a:lnTo>
                  <a:pt x="216789" y="0"/>
                </a:lnTo>
                <a:lnTo>
                  <a:pt x="266506" y="5521"/>
                </a:lnTo>
                <a:lnTo>
                  <a:pt x="312141" y="21248"/>
                </a:lnTo>
                <a:lnTo>
                  <a:pt x="352392" y="45926"/>
                </a:lnTo>
                <a:lnTo>
                  <a:pt x="385961" y="78300"/>
                </a:lnTo>
                <a:lnTo>
                  <a:pt x="411548" y="117113"/>
                </a:lnTo>
                <a:lnTo>
                  <a:pt x="427854" y="161113"/>
                </a:lnTo>
                <a:lnTo>
                  <a:pt x="433577" y="209041"/>
                </a:lnTo>
                <a:lnTo>
                  <a:pt x="427854" y="257018"/>
                </a:lnTo>
                <a:lnTo>
                  <a:pt x="411548" y="301050"/>
                </a:lnTo>
                <a:lnTo>
                  <a:pt x="385961" y="339887"/>
                </a:lnTo>
                <a:lnTo>
                  <a:pt x="352392" y="372274"/>
                </a:lnTo>
                <a:lnTo>
                  <a:pt x="312141" y="396959"/>
                </a:lnTo>
                <a:lnTo>
                  <a:pt x="266506" y="412689"/>
                </a:lnTo>
                <a:lnTo>
                  <a:pt x="216789" y="418210"/>
                </a:lnTo>
                <a:lnTo>
                  <a:pt x="167111" y="412689"/>
                </a:lnTo>
                <a:lnTo>
                  <a:pt x="121492" y="396959"/>
                </a:lnTo>
                <a:lnTo>
                  <a:pt x="81238" y="372274"/>
                </a:lnTo>
                <a:lnTo>
                  <a:pt x="47656" y="339887"/>
                </a:lnTo>
                <a:lnTo>
                  <a:pt x="22051" y="301050"/>
                </a:lnTo>
                <a:lnTo>
                  <a:pt x="5730" y="257018"/>
                </a:lnTo>
                <a:lnTo>
                  <a:pt x="0" y="20904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45122" y="3390900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3479" y="3250183"/>
            <a:ext cx="114300" cy="163195"/>
          </a:xfrm>
          <a:custGeom>
            <a:avLst/>
            <a:gdLst/>
            <a:ahLst/>
            <a:cxnLst/>
            <a:rect l="l" t="t" r="r" b="b"/>
            <a:pathLst>
              <a:path w="114300" h="163195">
                <a:moveTo>
                  <a:pt x="114300" y="0"/>
                </a:moveTo>
                <a:lnTo>
                  <a:pt x="0" y="1628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216662" y="0"/>
                </a:moveTo>
                <a:lnTo>
                  <a:pt x="166991" y="5528"/>
                </a:lnTo>
                <a:lnTo>
                  <a:pt x="121390" y="21273"/>
                </a:lnTo>
                <a:lnTo>
                  <a:pt x="81161" y="45976"/>
                </a:lnTo>
                <a:lnTo>
                  <a:pt x="47606" y="78377"/>
                </a:lnTo>
                <a:lnTo>
                  <a:pt x="22026" y="117215"/>
                </a:lnTo>
                <a:lnTo>
                  <a:pt x="5723" y="161232"/>
                </a:lnTo>
                <a:lnTo>
                  <a:pt x="0" y="209168"/>
                </a:lnTo>
                <a:lnTo>
                  <a:pt x="5723" y="257145"/>
                </a:lnTo>
                <a:lnTo>
                  <a:pt x="22026" y="301177"/>
                </a:lnTo>
                <a:lnTo>
                  <a:pt x="47606" y="340014"/>
                </a:lnTo>
                <a:lnTo>
                  <a:pt x="81161" y="372401"/>
                </a:lnTo>
                <a:lnTo>
                  <a:pt x="121390" y="397086"/>
                </a:lnTo>
                <a:lnTo>
                  <a:pt x="166991" y="412816"/>
                </a:lnTo>
                <a:lnTo>
                  <a:pt x="216662" y="418338"/>
                </a:lnTo>
                <a:lnTo>
                  <a:pt x="266379" y="412816"/>
                </a:lnTo>
                <a:lnTo>
                  <a:pt x="312014" y="397086"/>
                </a:lnTo>
                <a:lnTo>
                  <a:pt x="352265" y="372401"/>
                </a:lnTo>
                <a:lnTo>
                  <a:pt x="385834" y="340014"/>
                </a:lnTo>
                <a:lnTo>
                  <a:pt x="411421" y="301177"/>
                </a:lnTo>
                <a:lnTo>
                  <a:pt x="427727" y="257145"/>
                </a:lnTo>
                <a:lnTo>
                  <a:pt x="433450" y="209168"/>
                </a:lnTo>
                <a:lnTo>
                  <a:pt x="427727" y="161232"/>
                </a:lnTo>
                <a:lnTo>
                  <a:pt x="411421" y="117215"/>
                </a:lnTo>
                <a:lnTo>
                  <a:pt x="385834" y="78377"/>
                </a:lnTo>
                <a:lnTo>
                  <a:pt x="352265" y="45976"/>
                </a:lnTo>
                <a:lnTo>
                  <a:pt x="312014" y="21273"/>
                </a:lnTo>
                <a:lnTo>
                  <a:pt x="266379" y="5528"/>
                </a:lnTo>
                <a:lnTo>
                  <a:pt x="216662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52359" y="3361309"/>
            <a:ext cx="433705" cy="418465"/>
          </a:xfrm>
          <a:custGeom>
            <a:avLst/>
            <a:gdLst/>
            <a:ahLst/>
            <a:cxnLst/>
            <a:rect l="l" t="t" r="r" b="b"/>
            <a:pathLst>
              <a:path w="433704" h="418464">
                <a:moveTo>
                  <a:pt x="0" y="209168"/>
                </a:moveTo>
                <a:lnTo>
                  <a:pt x="5723" y="161232"/>
                </a:lnTo>
                <a:lnTo>
                  <a:pt x="22026" y="117215"/>
                </a:lnTo>
                <a:lnTo>
                  <a:pt x="47606" y="78377"/>
                </a:lnTo>
                <a:lnTo>
                  <a:pt x="81161" y="45976"/>
                </a:lnTo>
                <a:lnTo>
                  <a:pt x="121390" y="21273"/>
                </a:lnTo>
                <a:lnTo>
                  <a:pt x="166991" y="5528"/>
                </a:lnTo>
                <a:lnTo>
                  <a:pt x="216662" y="0"/>
                </a:lnTo>
                <a:lnTo>
                  <a:pt x="266379" y="5528"/>
                </a:lnTo>
                <a:lnTo>
                  <a:pt x="312014" y="21273"/>
                </a:lnTo>
                <a:lnTo>
                  <a:pt x="352265" y="45976"/>
                </a:lnTo>
                <a:lnTo>
                  <a:pt x="385834" y="78377"/>
                </a:lnTo>
                <a:lnTo>
                  <a:pt x="411421" y="117215"/>
                </a:lnTo>
                <a:lnTo>
                  <a:pt x="427727" y="161232"/>
                </a:lnTo>
                <a:lnTo>
                  <a:pt x="433450" y="209168"/>
                </a:lnTo>
                <a:lnTo>
                  <a:pt x="427727" y="257145"/>
                </a:lnTo>
                <a:lnTo>
                  <a:pt x="411421" y="301177"/>
                </a:lnTo>
                <a:lnTo>
                  <a:pt x="385834" y="340014"/>
                </a:lnTo>
                <a:lnTo>
                  <a:pt x="352265" y="372401"/>
                </a:lnTo>
                <a:lnTo>
                  <a:pt x="312014" y="397086"/>
                </a:lnTo>
                <a:lnTo>
                  <a:pt x="266379" y="412816"/>
                </a:lnTo>
                <a:lnTo>
                  <a:pt x="216662" y="418338"/>
                </a:lnTo>
                <a:lnTo>
                  <a:pt x="166991" y="412816"/>
                </a:lnTo>
                <a:lnTo>
                  <a:pt x="121390" y="397086"/>
                </a:lnTo>
                <a:lnTo>
                  <a:pt x="81161" y="372401"/>
                </a:lnTo>
                <a:lnTo>
                  <a:pt x="47606" y="340014"/>
                </a:lnTo>
                <a:lnTo>
                  <a:pt x="22026" y="301177"/>
                </a:lnTo>
                <a:lnTo>
                  <a:pt x="5723" y="257145"/>
                </a:lnTo>
                <a:lnTo>
                  <a:pt x="0" y="20916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14335" y="3400679"/>
            <a:ext cx="3149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74230" y="3250183"/>
            <a:ext cx="341630" cy="172720"/>
          </a:xfrm>
          <a:custGeom>
            <a:avLst/>
            <a:gdLst/>
            <a:ahLst/>
            <a:cxnLst/>
            <a:rect l="l" t="t" r="r" b="b"/>
            <a:pathLst>
              <a:path w="341629" h="172720">
                <a:moveTo>
                  <a:pt x="0" y="0"/>
                </a:moveTo>
                <a:lnTo>
                  <a:pt x="341629" y="17246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494778" y="2867278"/>
            <a:ext cx="305435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4629" sz="1800">
                <a:latin typeface="Lucida Sans Unicode"/>
                <a:cs typeface="Lucida Sans Unicode"/>
              </a:rPr>
              <a:t>C</a:t>
            </a:r>
            <a:r>
              <a:rPr dirty="0" baseline="-4629" sz="1800" spc="-6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Q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04835" y="30563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Abdullatif</dc:creator>
  <dc:title>Slide 1</dc:title>
  <dcterms:created xsi:type="dcterms:W3CDTF">2016-12-07T18:58:07Z</dcterms:created>
  <dcterms:modified xsi:type="dcterms:W3CDTF">2016-12-07T18:58:07Z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2012-03-19T00:00:00Z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2016-12-07T00:00:00Z</vt:filetime>
  </property>
</Properties>
</file>